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6" r:id="rId3"/>
    <p:sldId id="285" r:id="rId4"/>
    <p:sldId id="256" r:id="rId5"/>
    <p:sldId id="278" r:id="rId6"/>
    <p:sldId id="281" r:id="rId7"/>
    <p:sldId id="279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832" y="4798938"/>
            <a:ext cx="8904849" cy="99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Almonds are often mistaken for tree nuts,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but are actually the seeds of the almond tree.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They are rich in antioxidants, healthy fats, minerals and fiber.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2D2A33-3371-4413-9EE5-22EC1150E0F3}"/>
              </a:ext>
            </a:extLst>
          </p:cNvPr>
          <p:cNvGrpSpPr/>
          <p:nvPr/>
        </p:nvGrpSpPr>
        <p:grpSpPr>
          <a:xfrm>
            <a:off x="-142184" y="-1588"/>
            <a:ext cx="9333809" cy="4487091"/>
            <a:chOff x="-142184" y="-1588"/>
            <a:chExt cx="9333809" cy="448709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A79185E-8286-4831-A0FB-5249EA928A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11"/>
            <a:stretch/>
          </p:blipFill>
          <p:spPr bwMode="auto">
            <a:xfrm>
              <a:off x="1588" y="-1588"/>
              <a:ext cx="9177337" cy="4487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606377" y="2135957"/>
              <a:ext cx="5906531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Almonds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2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3905180"/>
            <a:ext cx="8904849" cy="1831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 almond milk at home.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Soak raw almonds in water overnight in the fridge.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Drain and add to blender with 5 cups fresh water and a pinch of salt.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Blend 2 minutes. Drain through nut bag or cheesecloth,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squeezing out all liquid. Store in fridge 4-5 days.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Retain fiber for use in muffins.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999005-5FEC-48C2-8678-86E6E52A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4225299-AE19-4C4C-9F6A-252EB1DFBB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64"/>
          <a:stretch/>
        </p:blipFill>
        <p:spPr bwMode="auto">
          <a:xfrm>
            <a:off x="1588" y="-1587"/>
            <a:ext cx="9177337" cy="363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7AA928C-2556-4E33-BBD6-4628BEFA9552}"/>
              </a:ext>
            </a:extLst>
          </p:cNvPr>
          <p:cNvGrpSpPr/>
          <p:nvPr/>
        </p:nvGrpSpPr>
        <p:grpSpPr>
          <a:xfrm>
            <a:off x="-142184" y="1055526"/>
            <a:ext cx="9333809" cy="1629966"/>
            <a:chOff x="-142184" y="1426232"/>
            <a:chExt cx="9333809" cy="162996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5BCAF3-5A0C-408F-B179-6763A79DC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FCFEB728-5533-4A62-9CB9-45236618CBF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06377" y="2135957"/>
              <a:ext cx="5906531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Almonds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4F84DB-888E-43A1-AA84-17FD06DC717E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14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31273" y="4721452"/>
            <a:ext cx="608287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 ounce raw almonds (about 24)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165 Calories </a:t>
            </a:r>
          </a:p>
          <a:p>
            <a:pPr marL="633413" indent="-23971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6 gm protein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22" name="WordArt 5"/>
          <p:cNvSpPr>
            <a:spLocks noChangeArrowheads="1" noChangeShapeType="1" noTextEdit="1"/>
          </p:cNvSpPr>
          <p:nvPr/>
        </p:nvSpPr>
        <p:spPr bwMode="auto">
          <a:xfrm>
            <a:off x="1405855" y="2035417"/>
            <a:ext cx="6032905" cy="79983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0541" algn="ctr">
                <a:solidFill>
                  <a:srgbClr val="5A5A5A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168"/>
              </a:avLst>
            </a:prstTxWarp>
          </a:bodyPr>
          <a:lstStyle/>
          <a:p>
            <a:pPr algn="ctr" rtl="0">
              <a:buNone/>
            </a:pPr>
            <a:r>
              <a:rPr lang="en-US" sz="2700" b="1" kern="10" dirty="0">
                <a:ln w="12700">
                  <a:solidFill>
                    <a:schemeClr val="bg1"/>
                  </a:solidFill>
                </a:ln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Millet</a:t>
            </a:r>
            <a:endParaRPr lang="en-US" sz="2700" b="1" kern="1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153296" y="1466252"/>
            <a:ext cx="93338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</a:pPr>
            <a:r>
              <a:rPr lang="en-US" sz="4000" b="1" kern="1400" dirty="0">
                <a:solidFill>
                  <a:schemeClr val="bg1"/>
                </a:solidFill>
                <a:latin typeface="Calibri" panose="020F0502020204030204" pitchFamily="34" charset="0"/>
              </a:rPr>
              <a:t>Benefits of consuming</a:t>
            </a:r>
            <a:endParaRPr lang="en-US" sz="4000" kern="14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92956" y="5034736"/>
            <a:ext cx="2241303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3.5 gm fiber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E2872D-2059-42FB-B2AE-FDC6E1F0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0C86BE9-C19F-4AEA-87DE-DB81F255359F}"/>
              </a:ext>
            </a:extLst>
          </p:cNvPr>
          <p:cNvSpPr/>
          <p:nvPr/>
        </p:nvSpPr>
        <p:spPr>
          <a:xfrm>
            <a:off x="5448859" y="5029711"/>
            <a:ext cx="31522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14 gm unsaturated fat</a:t>
            </a:r>
          </a:p>
          <a:p>
            <a:pPr marL="225425" indent="-22542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 panose="020F0502020204030204" pitchFamily="34" charset="0"/>
              </a:rPr>
              <a:t>No cholesterol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7CD94A-C371-484F-89AB-FF5D0EE23B50}"/>
              </a:ext>
            </a:extLst>
          </p:cNvPr>
          <p:cNvGrpSpPr/>
          <p:nvPr/>
        </p:nvGrpSpPr>
        <p:grpSpPr>
          <a:xfrm>
            <a:off x="-142184" y="-1588"/>
            <a:ext cx="9333809" cy="4487091"/>
            <a:chOff x="-142184" y="-1588"/>
            <a:chExt cx="9333809" cy="4487091"/>
          </a:xfrm>
        </p:grpSpPr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78547FDE-467C-476D-8DFD-ADA68446D3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11"/>
            <a:stretch/>
          </p:blipFill>
          <p:spPr bwMode="auto">
            <a:xfrm>
              <a:off x="1588" y="-1588"/>
              <a:ext cx="9177337" cy="4487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58E7E91-7C8C-4A3F-9247-44D3EB63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WordArt 5">
              <a:extLst>
                <a:ext uri="{FF2B5EF4-FFF2-40B4-BE49-F238E27FC236}">
                  <a16:creationId xmlns:a16="http://schemas.microsoft.com/office/drawing/2014/main" id="{35D03844-AEEB-4524-9F12-6268F5FC603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06377" y="2135957"/>
              <a:ext cx="5906531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Almonds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91A753E-27FF-45CC-A015-C2901462E567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81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D2D2A33-3371-4413-9EE5-22EC1150E0F3}"/>
              </a:ext>
            </a:extLst>
          </p:cNvPr>
          <p:cNvGrpSpPr/>
          <p:nvPr/>
        </p:nvGrpSpPr>
        <p:grpSpPr>
          <a:xfrm>
            <a:off x="-142184" y="-1588"/>
            <a:ext cx="9333809" cy="4487091"/>
            <a:chOff x="-142184" y="-1588"/>
            <a:chExt cx="9333809" cy="448709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3A79185E-8286-4831-A0FB-5249EA928A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11"/>
            <a:stretch/>
          </p:blipFill>
          <p:spPr bwMode="auto">
            <a:xfrm>
              <a:off x="1588" y="-1588"/>
              <a:ext cx="9177337" cy="4487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1606377" y="2135957"/>
              <a:ext cx="5906531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Almonds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592B593A-8BF2-48C2-8AD9-E1A6D8E7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75" y="4848214"/>
            <a:ext cx="8904849" cy="85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Almonds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contain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vitamin E, an</a:t>
            </a: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antioxidant that helps fight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free radicals and prevent</a:t>
            </a:r>
            <a:r>
              <a:rPr kumimoji="0" lang="en-US" altLang="en-US" sz="22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 delay the progression of chronic diseases.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78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-6784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719273-6314-44B6-B77C-48B78A1A2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89D6F971-8FC7-4B47-B37E-15AABD36B5C2}"/>
              </a:ext>
            </a:extLst>
          </p:cNvPr>
          <p:cNvGrpSpPr/>
          <p:nvPr/>
        </p:nvGrpSpPr>
        <p:grpSpPr>
          <a:xfrm>
            <a:off x="-142184" y="-1588"/>
            <a:ext cx="9333809" cy="4487091"/>
            <a:chOff x="-142184" y="-1588"/>
            <a:chExt cx="9333809" cy="4487091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E63A702-F612-4DB5-8150-3004EFDA56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11"/>
            <a:stretch/>
          </p:blipFill>
          <p:spPr bwMode="auto">
            <a:xfrm>
              <a:off x="1588" y="-1588"/>
              <a:ext cx="9177337" cy="4487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B7B328-D9E4-4DAA-A5A1-12BD23D5A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EEAA9ADC-E623-42DE-9AAB-335D50FF488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06377" y="2135957"/>
              <a:ext cx="5906531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Almonds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95DCBB-BEEB-4EA3-A07D-980CFF39D510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 Box 3">
            <a:extLst>
              <a:ext uri="{FF2B5EF4-FFF2-40B4-BE49-F238E27FC236}">
                <a16:creationId xmlns:a16="http://schemas.microsoft.com/office/drawing/2014/main" id="{39ACA380-CCBC-4B7C-8D51-11B6E8B73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75" y="4818157"/>
            <a:ext cx="8904849" cy="9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Almonds are rich in healthy unsaturated fats like omega-3 fatty acids,   which help decrease inflammation, lower cholesterol and triglycerides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reduce risk of heart disease.</a:t>
            </a:r>
          </a:p>
        </p:txBody>
      </p:sp>
    </p:spTree>
    <p:extLst>
      <p:ext uri="{BB962C8B-B14F-4D97-AF65-F5344CB8AC3E}">
        <p14:creationId xmlns:p14="http://schemas.microsoft.com/office/powerpoint/2010/main" val="149525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98074A-D96C-4565-B009-66A97F6F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2B00607-4126-4D84-A46F-D68F2E36C8DE}"/>
              </a:ext>
            </a:extLst>
          </p:cNvPr>
          <p:cNvGrpSpPr/>
          <p:nvPr/>
        </p:nvGrpSpPr>
        <p:grpSpPr>
          <a:xfrm>
            <a:off x="-142184" y="-1588"/>
            <a:ext cx="9333809" cy="4487091"/>
            <a:chOff x="-142184" y="-1588"/>
            <a:chExt cx="9333809" cy="4487091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C510D45-B3B6-4612-9DDB-27741CB3A1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11"/>
            <a:stretch/>
          </p:blipFill>
          <p:spPr bwMode="auto">
            <a:xfrm>
              <a:off x="1588" y="-1588"/>
              <a:ext cx="9177337" cy="4487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D1E0BDB-3610-4A08-869E-64FDB0D25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44E9E652-608E-437D-AB0A-7609780830F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06377" y="2135957"/>
              <a:ext cx="5906531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Almonds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61D8D7-489F-46A8-AA37-6AC9CCE65C35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 Box 3">
            <a:extLst>
              <a:ext uri="{FF2B5EF4-FFF2-40B4-BE49-F238E27FC236}">
                <a16:creationId xmlns:a16="http://schemas.microsoft.com/office/drawing/2014/main" id="{6E0E4198-F801-48DE-90C6-B11A41E6A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" y="4779930"/>
            <a:ext cx="8904849" cy="92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Almonds are a good source of calcium, phosphorus and magnesium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for healthy bones, teeth and muscle contraction,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including the heart muscle.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8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C6EAC9-1F9B-4DF7-A3FB-39115F75B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6684779-53D9-413A-8476-E683B38171E8}"/>
              </a:ext>
            </a:extLst>
          </p:cNvPr>
          <p:cNvGrpSpPr/>
          <p:nvPr/>
        </p:nvGrpSpPr>
        <p:grpSpPr>
          <a:xfrm>
            <a:off x="-142184" y="-1588"/>
            <a:ext cx="9333809" cy="4487091"/>
            <a:chOff x="-142184" y="-1588"/>
            <a:chExt cx="9333809" cy="4487091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624263A-B7D9-482E-98AC-45D92D9A9C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11"/>
            <a:stretch/>
          </p:blipFill>
          <p:spPr bwMode="auto">
            <a:xfrm>
              <a:off x="1588" y="-1588"/>
              <a:ext cx="9177337" cy="4487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2FFB68-C1DB-4E8E-8EE2-C203363A5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52667BD1-C74C-4F5E-8607-090B86E82D7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06377" y="2135957"/>
              <a:ext cx="5906531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Almonds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5721AA-B3EF-411B-9174-5EC2699911F7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 Box 3">
            <a:extLst>
              <a:ext uri="{FF2B5EF4-FFF2-40B4-BE49-F238E27FC236}">
                <a16:creationId xmlns:a16="http://schemas.microsoft.com/office/drawing/2014/main" id="{644E8B1B-72BC-4BE9-8385-D22AC0DD8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75" y="4831851"/>
            <a:ext cx="8904849" cy="9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Almonds can be purchased raw or roasted, slivered, sliced, or chopped. Choose raw almonds over salted, roasted or candy coated.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66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2295" y="4979474"/>
            <a:ext cx="8904849" cy="65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Although high in Calories, almonds may lower risk of obesity.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4356FD-4E43-4717-9142-B926C50EB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AEFC36-7903-46B7-8712-10D44959D8EE}"/>
              </a:ext>
            </a:extLst>
          </p:cNvPr>
          <p:cNvGrpSpPr/>
          <p:nvPr/>
        </p:nvGrpSpPr>
        <p:grpSpPr>
          <a:xfrm>
            <a:off x="-142184" y="1511622"/>
            <a:ext cx="9333809" cy="1355870"/>
            <a:chOff x="-142184" y="1526270"/>
            <a:chExt cx="9333809" cy="1368995"/>
          </a:xfrm>
        </p:grpSpPr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4CD64C1C-1AD3-4055-A559-3BB0F76FADF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748790" y="2095435"/>
              <a:ext cx="5394960" cy="799830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49745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Lentils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462F612-532E-43CA-B1EA-E63854483335}"/>
                </a:ext>
              </a:extLst>
            </p:cNvPr>
            <p:cNvSpPr/>
            <p:nvPr/>
          </p:nvSpPr>
          <p:spPr>
            <a:xfrm>
              <a:off x="-142184" y="1526270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7EF43E-8C85-4275-B371-6F8786271F44}"/>
              </a:ext>
            </a:extLst>
          </p:cNvPr>
          <p:cNvGrpSpPr/>
          <p:nvPr/>
        </p:nvGrpSpPr>
        <p:grpSpPr>
          <a:xfrm>
            <a:off x="-142184" y="-1588"/>
            <a:ext cx="9333809" cy="4487091"/>
            <a:chOff x="-142184" y="-1588"/>
            <a:chExt cx="9333809" cy="4487091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48EB83F9-D3EB-409B-B864-8586163516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11"/>
            <a:stretch/>
          </p:blipFill>
          <p:spPr bwMode="auto">
            <a:xfrm>
              <a:off x="1588" y="-1588"/>
              <a:ext cx="9177337" cy="4487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38C0E73-5A51-4BCE-969F-A7CA2AAAD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WordArt 5">
              <a:extLst>
                <a:ext uri="{FF2B5EF4-FFF2-40B4-BE49-F238E27FC236}">
                  <a16:creationId xmlns:a16="http://schemas.microsoft.com/office/drawing/2014/main" id="{6B216BAB-4F81-41B1-8871-4E51BAEF88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06377" y="2135957"/>
              <a:ext cx="5906531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Almonds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9D0B18F-DDD2-45D3-9778-904FEA15CCFC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40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7831" y="4712745"/>
            <a:ext cx="8904849" cy="99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Aim for 2 or more 1-ounce servings per week.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One serving is ¼ cup or about 24 almonds.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Store in refrigerator or freezer to prevent spoiling.</a:t>
            </a:r>
            <a:endParaRPr kumimoji="0" lang="en-US" altLang="en-US" sz="2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999005-5FEC-48C2-8678-86E6E52A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1960909-0BBE-49C9-82DC-DF4056E39706}"/>
              </a:ext>
            </a:extLst>
          </p:cNvPr>
          <p:cNvGrpSpPr/>
          <p:nvPr/>
        </p:nvGrpSpPr>
        <p:grpSpPr>
          <a:xfrm>
            <a:off x="-142184" y="-1588"/>
            <a:ext cx="9333809" cy="4487091"/>
            <a:chOff x="-142184" y="-1588"/>
            <a:chExt cx="9333809" cy="4487091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9F79C3F9-BAD0-4BCB-9D82-6E37383B88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11"/>
            <a:stretch/>
          </p:blipFill>
          <p:spPr bwMode="auto">
            <a:xfrm>
              <a:off x="1588" y="-1588"/>
              <a:ext cx="9177337" cy="4487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94B57E-8712-4A5E-A737-422056CD8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F33E1259-873E-42A9-9F30-46005F1B893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06377" y="2135957"/>
              <a:ext cx="5906531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Almonds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1273E75-FC3D-4430-A75F-F5B69B046A4C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12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19575" y="4811004"/>
            <a:ext cx="8904849" cy="920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Almonds can be enjoyed as a snack, or sliced into oatmeal, 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yogurt or salad, tossed in muffins or pancakes, or added to smoothies.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 make your own almond milk with just raw almonds and water.</a:t>
            </a:r>
          </a:p>
          <a:p>
            <a:pPr lvl="0"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999005-5FEC-48C2-8678-86E6E52A0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587648D-7BDA-4DB2-B4D0-7241169F2E0E}"/>
              </a:ext>
            </a:extLst>
          </p:cNvPr>
          <p:cNvGrpSpPr/>
          <p:nvPr/>
        </p:nvGrpSpPr>
        <p:grpSpPr>
          <a:xfrm>
            <a:off x="-142184" y="-1588"/>
            <a:ext cx="9333809" cy="4487091"/>
            <a:chOff x="-142184" y="-1588"/>
            <a:chExt cx="9333809" cy="4487091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1AF88D87-B2E8-4797-B4A7-2A59D805FD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311"/>
            <a:stretch/>
          </p:blipFill>
          <p:spPr bwMode="auto">
            <a:xfrm>
              <a:off x="1588" y="-1588"/>
              <a:ext cx="9177337" cy="4487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667030-892B-4270-938D-70F727CFC4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230" y="1426232"/>
              <a:ext cx="9180513" cy="1629966"/>
            </a:xfrm>
            <a:prstGeom prst="rect">
              <a:avLst/>
            </a:prstGeom>
            <a:solidFill>
              <a:srgbClr val="007A00">
                <a:alpha val="47843"/>
              </a:srgbClr>
            </a:solidFill>
            <a:ln>
              <a:noFill/>
            </a:ln>
            <a:effectLst/>
          </p:spPr>
          <p:txBody>
            <a:bodyPr vert="horz" wrap="square" lIns="27432" tIns="27432" rIns="27432" bIns="27432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WordArt 5">
              <a:extLst>
                <a:ext uri="{FF2B5EF4-FFF2-40B4-BE49-F238E27FC236}">
                  <a16:creationId xmlns:a16="http://schemas.microsoft.com/office/drawing/2014/main" id="{9AE04CFB-F6FB-4022-9ABF-35D7F30FAB6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06377" y="2135957"/>
              <a:ext cx="5906531" cy="687498"/>
            </a:xfrm>
            <a:prstGeom prst="rect">
              <a:avLst/>
            </a:prstGeom>
            <a:noFill/>
            <a:extLst>
              <a:ext uri="{91240B29-F687-4F45-9708-019B960494DF}">
                <a14:hiddenLine xmlns:a14="http://schemas.microsoft.com/office/drawing/2010/main" w="10541" algn="ctr">
                  <a:solidFill>
                    <a:srgbClr val="5A5A5A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128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2700" b="1" kern="10" dirty="0">
                  <a:ln w="12700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Almonds</a:t>
              </a:r>
              <a:endParaRPr lang="en-US" sz="2700" b="1" kern="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AB8A69-969A-4F04-BCF4-4FD5044CA6F2}"/>
                </a:ext>
              </a:extLst>
            </p:cNvPr>
            <p:cNvSpPr/>
            <p:nvPr/>
          </p:nvSpPr>
          <p:spPr>
            <a:xfrm>
              <a:off x="-142184" y="1529304"/>
              <a:ext cx="9333809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4000"/>
                </a:lnSpc>
              </a:pPr>
              <a:r>
                <a:rPr lang="en-US" sz="4000" b="1" kern="1400" dirty="0">
                  <a:solidFill>
                    <a:schemeClr val="bg1"/>
                  </a:solidFill>
                  <a:latin typeface="Calibri" panose="020F0502020204030204" pitchFamily="34" charset="0"/>
                </a:rPr>
                <a:t>Benefits of consuming</a:t>
              </a:r>
              <a:endParaRPr lang="en-US" sz="4000" kern="14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32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8761</TotalTime>
  <Words>497</Words>
  <Application>Microsoft Office PowerPoint</Application>
  <PresentationFormat>On-screen Show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90</cp:revision>
  <dcterms:created xsi:type="dcterms:W3CDTF">2019-07-30T22:09:55Z</dcterms:created>
  <dcterms:modified xsi:type="dcterms:W3CDTF">2021-09-28T17:37:13Z</dcterms:modified>
</cp:coreProperties>
</file>