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8" r:id="rId2"/>
    <p:sldId id="283" r:id="rId3"/>
    <p:sldId id="284" r:id="rId4"/>
    <p:sldId id="286" r:id="rId5"/>
    <p:sldId id="290" r:id="rId6"/>
    <p:sldId id="285" r:id="rId7"/>
    <p:sldId id="28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7A00"/>
    <a:srgbClr val="33CC33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22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7/28/2022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562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7/28/2022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60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7/28/2022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793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7/28/2022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819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7/28/2022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257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7/28/2022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859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7/28/2022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219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7/28/2022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885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7/28/2022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685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7/28/2022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00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7/28/2022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362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23329-70FB-4730-9B80-EA7CE49FE7F4}" type="datetimeFigureOut">
              <a:rPr lang="en-US" smtClean="0"/>
              <a:t>7/28/2022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605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19575" y="4666229"/>
            <a:ext cx="8904849" cy="99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Also called </a:t>
            </a:r>
            <a:r>
              <a:rPr lang="en-US" sz="2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frisée </a:t>
            </a: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(free-ZAY) or curly endive, </a:t>
            </a:r>
          </a:p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this leafy green is mildly bitter with a nutty taste, </a:t>
            </a:r>
          </a:p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making it a perfect accent to any salad.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EE2F21-9DDF-4843-B60B-58E967F88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505C5E1-8AFB-3EB2-3E13-7ECFA842304B}"/>
              </a:ext>
            </a:extLst>
          </p:cNvPr>
          <p:cNvGrpSpPr/>
          <p:nvPr/>
        </p:nvGrpSpPr>
        <p:grpSpPr>
          <a:xfrm>
            <a:off x="-142184" y="209550"/>
            <a:ext cx="9333809" cy="4456679"/>
            <a:chOff x="-142184" y="209550"/>
            <a:chExt cx="9333809" cy="445667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1A6A995-E7CF-76F9-7034-7FE71BEA3EE4}"/>
                </a:ext>
              </a:extLst>
            </p:cNvPr>
            <p:cNvGrpSpPr/>
            <p:nvPr/>
          </p:nvGrpSpPr>
          <p:grpSpPr>
            <a:xfrm>
              <a:off x="-87762" y="209550"/>
              <a:ext cx="9224963" cy="4456679"/>
              <a:chOff x="-87762" y="209550"/>
              <a:chExt cx="9224963" cy="4456679"/>
            </a:xfrm>
          </p:grpSpPr>
          <p:pic>
            <p:nvPicPr>
              <p:cNvPr id="18" name="Picture 3">
                <a:extLst>
                  <a:ext uri="{FF2B5EF4-FFF2-40B4-BE49-F238E27FC236}">
                    <a16:creationId xmlns:a16="http://schemas.microsoft.com/office/drawing/2014/main" id="{FCD57FAB-AEB9-7690-3064-70D9D7ABF7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56" b="8644"/>
              <a:stretch/>
            </p:blipFill>
            <p:spPr bwMode="auto">
              <a:xfrm>
                <a:off x="32825" y="209550"/>
                <a:ext cx="9104376" cy="41338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19" name="Picture 4">
                <a:extLst>
                  <a:ext uri="{FF2B5EF4-FFF2-40B4-BE49-F238E27FC236}">
                    <a16:creationId xmlns:a16="http://schemas.microsoft.com/office/drawing/2014/main" id="{612AD654-C857-95A4-E011-D8E0114B6C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63522" flipH="1">
                <a:off x="-87762" y="359131"/>
                <a:ext cx="5386094" cy="43070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FFC00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9395DD1-13D7-5256-5772-B6693281248A}"/>
                </a:ext>
              </a:extLst>
            </p:cNvPr>
            <p:cNvGrpSpPr/>
            <p:nvPr/>
          </p:nvGrpSpPr>
          <p:grpSpPr>
            <a:xfrm>
              <a:off x="-142184" y="1513316"/>
              <a:ext cx="9333809" cy="1629966"/>
              <a:chOff x="-142184" y="1513316"/>
              <a:chExt cx="9333809" cy="1629966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2B3244B-5F32-83C6-56F3-6186B8CBB1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230" y="1513316"/>
                <a:ext cx="9180513" cy="1629966"/>
              </a:xfrm>
              <a:prstGeom prst="rect">
                <a:avLst/>
              </a:prstGeom>
              <a:solidFill>
                <a:srgbClr val="008000">
                  <a:alpha val="47451"/>
                </a:srgbClr>
              </a:solidFill>
              <a:ln>
                <a:noFill/>
              </a:ln>
              <a:effectLst/>
            </p:spPr>
            <p:txBody>
              <a:bodyPr vert="horz" wrap="square" lIns="27432" tIns="27432" rIns="27432" bIns="2743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3360A40-2945-C40B-8F5E-543155C85AFB}"/>
                  </a:ext>
                </a:extLst>
              </p:cNvPr>
              <p:cNvSpPr/>
              <p:nvPr/>
            </p:nvSpPr>
            <p:spPr>
              <a:xfrm>
                <a:off x="-142184" y="1645884"/>
                <a:ext cx="9333809" cy="615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4000"/>
                  </a:lnSpc>
                </a:pPr>
                <a:r>
                  <a:rPr lang="en-US" sz="4000" b="1" kern="14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Benefits of consuming</a:t>
                </a:r>
                <a:endParaRPr lang="en-US" sz="4000" kern="140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7D33E43-41B6-81E4-77A1-DD6F52F4A504}"/>
                  </a:ext>
                </a:extLst>
              </p:cNvPr>
              <p:cNvSpPr txBox="1"/>
              <p:nvPr/>
            </p:nvSpPr>
            <p:spPr>
              <a:xfrm>
                <a:off x="2202873" y="1937222"/>
                <a:ext cx="465512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200" b="1" dirty="0">
                    <a:solidFill>
                      <a:schemeClr val="bg1"/>
                    </a:solidFill>
                  </a:rPr>
                  <a:t>Endive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68070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EE2F21-9DDF-4843-B60B-58E967F88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068158" y="4585594"/>
            <a:ext cx="7297298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2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1 cup chopped raw curly endive provides:</a:t>
            </a:r>
          </a:p>
          <a:p>
            <a:pPr>
              <a:lnSpc>
                <a:spcPct val="90000"/>
              </a:lnSpc>
            </a:pPr>
            <a:endParaRPr lang="en-US" sz="300" b="1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633413" indent="-2397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7 Calories </a:t>
            </a:r>
          </a:p>
          <a:p>
            <a:pPr marL="633413" indent="-2397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0.1 gm protein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96156" y="4933136"/>
            <a:ext cx="2241303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0.1 gm fiber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C86BE9-C19F-4AEA-87DE-DB81F255359F}"/>
              </a:ext>
            </a:extLst>
          </p:cNvPr>
          <p:cNvSpPr/>
          <p:nvPr/>
        </p:nvSpPr>
        <p:spPr>
          <a:xfrm>
            <a:off x="5601259" y="4928111"/>
            <a:ext cx="2241303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No fat</a:t>
            </a:r>
          </a:p>
          <a:p>
            <a:pPr marL="225425" indent="-22542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No cholesterol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F562295-8D28-4969-04A0-E312B2F1B4BB}"/>
              </a:ext>
            </a:extLst>
          </p:cNvPr>
          <p:cNvGrpSpPr/>
          <p:nvPr/>
        </p:nvGrpSpPr>
        <p:grpSpPr>
          <a:xfrm>
            <a:off x="-142184" y="209550"/>
            <a:ext cx="9333809" cy="4456679"/>
            <a:chOff x="-142184" y="209550"/>
            <a:chExt cx="9333809" cy="445667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8569A22-15D2-0E1E-60EE-3AE8A049E091}"/>
                </a:ext>
              </a:extLst>
            </p:cNvPr>
            <p:cNvGrpSpPr/>
            <p:nvPr/>
          </p:nvGrpSpPr>
          <p:grpSpPr>
            <a:xfrm>
              <a:off x="-87762" y="209550"/>
              <a:ext cx="9224963" cy="4456679"/>
              <a:chOff x="-87762" y="209550"/>
              <a:chExt cx="9224963" cy="4456679"/>
            </a:xfrm>
          </p:grpSpPr>
          <p:pic>
            <p:nvPicPr>
              <p:cNvPr id="22" name="Picture 3">
                <a:extLst>
                  <a:ext uri="{FF2B5EF4-FFF2-40B4-BE49-F238E27FC236}">
                    <a16:creationId xmlns:a16="http://schemas.microsoft.com/office/drawing/2014/main" id="{AB90298F-FCB4-DAA0-8EC0-D4950483D4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56" b="8644"/>
              <a:stretch/>
            </p:blipFill>
            <p:spPr bwMode="auto">
              <a:xfrm>
                <a:off x="32825" y="209550"/>
                <a:ext cx="9104376" cy="41338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25" name="Picture 4">
                <a:extLst>
                  <a:ext uri="{FF2B5EF4-FFF2-40B4-BE49-F238E27FC236}">
                    <a16:creationId xmlns:a16="http://schemas.microsoft.com/office/drawing/2014/main" id="{99E75D83-E828-9B84-E187-D99E440C6C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63522" flipH="1">
                <a:off x="-87762" y="359131"/>
                <a:ext cx="5386094" cy="43070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FFC00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BF4CBF3-50E0-4D80-1670-6255F3D37BF9}"/>
                </a:ext>
              </a:extLst>
            </p:cNvPr>
            <p:cNvGrpSpPr/>
            <p:nvPr/>
          </p:nvGrpSpPr>
          <p:grpSpPr>
            <a:xfrm>
              <a:off x="-142184" y="1513316"/>
              <a:ext cx="9333809" cy="1629966"/>
              <a:chOff x="-142184" y="1513316"/>
              <a:chExt cx="9333809" cy="1629966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028940A-9C61-1E16-4691-9ADD1300C5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230" y="1513316"/>
                <a:ext cx="9180513" cy="1629966"/>
              </a:xfrm>
              <a:prstGeom prst="rect">
                <a:avLst/>
              </a:prstGeom>
              <a:solidFill>
                <a:srgbClr val="008000">
                  <a:alpha val="47451"/>
                </a:srgbClr>
              </a:solidFill>
              <a:ln>
                <a:noFill/>
              </a:ln>
              <a:effectLst/>
            </p:spPr>
            <p:txBody>
              <a:bodyPr vert="horz" wrap="square" lIns="27432" tIns="27432" rIns="27432" bIns="2743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46A1772-F618-7C85-71EC-4F88FE22495D}"/>
                  </a:ext>
                </a:extLst>
              </p:cNvPr>
              <p:cNvSpPr/>
              <p:nvPr/>
            </p:nvSpPr>
            <p:spPr>
              <a:xfrm>
                <a:off x="-142184" y="1645884"/>
                <a:ext cx="9333809" cy="615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4000"/>
                  </a:lnSpc>
                </a:pPr>
                <a:r>
                  <a:rPr lang="en-US" sz="4000" b="1" kern="14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Benefits of consuming</a:t>
                </a:r>
                <a:endParaRPr lang="en-US" sz="4000" kern="140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E9751F9-6720-9311-4E84-172525D79F0B}"/>
                  </a:ext>
                </a:extLst>
              </p:cNvPr>
              <p:cNvSpPr txBox="1"/>
              <p:nvPr/>
            </p:nvSpPr>
            <p:spPr>
              <a:xfrm>
                <a:off x="2202873" y="1937222"/>
                <a:ext cx="465512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200" b="1" dirty="0">
                    <a:solidFill>
                      <a:schemeClr val="bg1"/>
                    </a:solidFill>
                  </a:rPr>
                  <a:t>Endive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59888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19575" y="4666229"/>
            <a:ext cx="8904849" cy="99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Like other greens, curly endive contains antioxidants  </a:t>
            </a: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vitamin C and beta-carotene</a:t>
            </a: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 for immune support and healthy eyesight.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EE2F21-9DDF-4843-B60B-58E967F88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F9A9AC4-4853-7033-9D97-DA86C0E4971C}"/>
              </a:ext>
            </a:extLst>
          </p:cNvPr>
          <p:cNvGrpSpPr/>
          <p:nvPr/>
        </p:nvGrpSpPr>
        <p:grpSpPr>
          <a:xfrm>
            <a:off x="-142184" y="209550"/>
            <a:ext cx="9333809" cy="4456679"/>
            <a:chOff x="-142184" y="209550"/>
            <a:chExt cx="9333809" cy="445667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9FAD5A4-400A-690F-4FE5-72CE205EEFFF}"/>
                </a:ext>
              </a:extLst>
            </p:cNvPr>
            <p:cNvGrpSpPr/>
            <p:nvPr/>
          </p:nvGrpSpPr>
          <p:grpSpPr>
            <a:xfrm>
              <a:off x="-87762" y="209550"/>
              <a:ext cx="9224963" cy="4456679"/>
              <a:chOff x="-87762" y="209550"/>
              <a:chExt cx="9224963" cy="4456679"/>
            </a:xfrm>
          </p:grpSpPr>
          <p:pic>
            <p:nvPicPr>
              <p:cNvPr id="18" name="Picture 3">
                <a:extLst>
                  <a:ext uri="{FF2B5EF4-FFF2-40B4-BE49-F238E27FC236}">
                    <a16:creationId xmlns:a16="http://schemas.microsoft.com/office/drawing/2014/main" id="{1A3B0600-4E0A-B759-369E-E0E556B8C5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56" b="8644"/>
              <a:stretch/>
            </p:blipFill>
            <p:spPr bwMode="auto">
              <a:xfrm>
                <a:off x="32825" y="209550"/>
                <a:ext cx="9104376" cy="41338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19" name="Picture 4">
                <a:extLst>
                  <a:ext uri="{FF2B5EF4-FFF2-40B4-BE49-F238E27FC236}">
                    <a16:creationId xmlns:a16="http://schemas.microsoft.com/office/drawing/2014/main" id="{EEA5BDE2-1314-F616-E7C7-BE5176CA88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63522" flipH="1">
                <a:off x="-87762" y="359131"/>
                <a:ext cx="5386094" cy="43070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FFC00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127D2A0-5A93-A73E-D36B-DBB67A9572B8}"/>
                </a:ext>
              </a:extLst>
            </p:cNvPr>
            <p:cNvGrpSpPr/>
            <p:nvPr/>
          </p:nvGrpSpPr>
          <p:grpSpPr>
            <a:xfrm>
              <a:off x="-142184" y="1513316"/>
              <a:ext cx="9333809" cy="1629966"/>
              <a:chOff x="-142184" y="1513316"/>
              <a:chExt cx="9333809" cy="1629966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A76AF03-9116-B89B-BB2E-A2FA025E90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230" y="1513316"/>
                <a:ext cx="9180513" cy="1629966"/>
              </a:xfrm>
              <a:prstGeom prst="rect">
                <a:avLst/>
              </a:prstGeom>
              <a:solidFill>
                <a:srgbClr val="008000">
                  <a:alpha val="47451"/>
                </a:srgbClr>
              </a:solidFill>
              <a:ln>
                <a:noFill/>
              </a:ln>
              <a:effectLst/>
            </p:spPr>
            <p:txBody>
              <a:bodyPr vert="horz" wrap="square" lIns="27432" tIns="27432" rIns="27432" bIns="2743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B282964-DE08-416F-CB3D-CA35574002F9}"/>
                  </a:ext>
                </a:extLst>
              </p:cNvPr>
              <p:cNvSpPr/>
              <p:nvPr/>
            </p:nvSpPr>
            <p:spPr>
              <a:xfrm>
                <a:off x="-142184" y="1645884"/>
                <a:ext cx="9333809" cy="615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4000"/>
                  </a:lnSpc>
                </a:pPr>
                <a:r>
                  <a:rPr lang="en-US" sz="4000" b="1" kern="14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Benefits of consuming</a:t>
                </a:r>
                <a:endParaRPr lang="en-US" sz="4000" kern="140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21BD50C-6F6E-2CDE-7292-73DCCF017DAF}"/>
                  </a:ext>
                </a:extLst>
              </p:cNvPr>
              <p:cNvSpPr txBox="1"/>
              <p:nvPr/>
            </p:nvSpPr>
            <p:spPr>
              <a:xfrm>
                <a:off x="2202873" y="1937222"/>
                <a:ext cx="465512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200" b="1" dirty="0">
                    <a:solidFill>
                      <a:schemeClr val="bg1"/>
                    </a:solidFill>
                  </a:rPr>
                  <a:t>Endive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50597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19575" y="4666229"/>
            <a:ext cx="8904849" cy="99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Endive contains vitamin K which helps </a:t>
            </a: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with blood clotting and building bone, </a:t>
            </a: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and potassium for lower blood pressure.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EE2F21-9DDF-4843-B60B-58E967F88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CA9CA9F-3BB8-6E23-C83D-6C53661FCA59}"/>
              </a:ext>
            </a:extLst>
          </p:cNvPr>
          <p:cNvGrpSpPr/>
          <p:nvPr/>
        </p:nvGrpSpPr>
        <p:grpSpPr>
          <a:xfrm>
            <a:off x="-142184" y="209550"/>
            <a:ext cx="9333809" cy="4456679"/>
            <a:chOff x="-142184" y="209550"/>
            <a:chExt cx="9333809" cy="445667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36372B7-846B-C780-D7C9-363F7ECC4922}"/>
                </a:ext>
              </a:extLst>
            </p:cNvPr>
            <p:cNvGrpSpPr/>
            <p:nvPr/>
          </p:nvGrpSpPr>
          <p:grpSpPr>
            <a:xfrm>
              <a:off x="-87762" y="209550"/>
              <a:ext cx="9224963" cy="4456679"/>
              <a:chOff x="-87762" y="209550"/>
              <a:chExt cx="9224963" cy="4456679"/>
            </a:xfrm>
          </p:grpSpPr>
          <p:pic>
            <p:nvPicPr>
              <p:cNvPr id="18" name="Picture 3">
                <a:extLst>
                  <a:ext uri="{FF2B5EF4-FFF2-40B4-BE49-F238E27FC236}">
                    <a16:creationId xmlns:a16="http://schemas.microsoft.com/office/drawing/2014/main" id="{95DAB927-C318-B55E-5E19-BC46EA0092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56" b="8644"/>
              <a:stretch/>
            </p:blipFill>
            <p:spPr bwMode="auto">
              <a:xfrm>
                <a:off x="32825" y="209550"/>
                <a:ext cx="9104376" cy="41338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19" name="Picture 4">
                <a:extLst>
                  <a:ext uri="{FF2B5EF4-FFF2-40B4-BE49-F238E27FC236}">
                    <a16:creationId xmlns:a16="http://schemas.microsoft.com/office/drawing/2014/main" id="{33B1D070-5650-6F3F-DC7C-8E8B076F33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63522" flipH="1">
                <a:off x="-87762" y="359131"/>
                <a:ext cx="5386094" cy="43070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FFC00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972F977-2A00-B54F-FECC-8A82EBFCA13F}"/>
                </a:ext>
              </a:extLst>
            </p:cNvPr>
            <p:cNvGrpSpPr/>
            <p:nvPr/>
          </p:nvGrpSpPr>
          <p:grpSpPr>
            <a:xfrm>
              <a:off x="-142184" y="1513316"/>
              <a:ext cx="9333809" cy="1629966"/>
              <a:chOff x="-142184" y="1513316"/>
              <a:chExt cx="9333809" cy="1629966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2719838-943C-C238-C0F5-527DD6F985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230" y="1513316"/>
                <a:ext cx="9180513" cy="1629966"/>
              </a:xfrm>
              <a:prstGeom prst="rect">
                <a:avLst/>
              </a:prstGeom>
              <a:solidFill>
                <a:srgbClr val="008000">
                  <a:alpha val="47451"/>
                </a:srgbClr>
              </a:solidFill>
              <a:ln>
                <a:noFill/>
              </a:ln>
              <a:effectLst/>
            </p:spPr>
            <p:txBody>
              <a:bodyPr vert="horz" wrap="square" lIns="27432" tIns="27432" rIns="27432" bIns="2743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9C0A7BD-337A-8911-A893-A270DB277024}"/>
                  </a:ext>
                </a:extLst>
              </p:cNvPr>
              <p:cNvSpPr/>
              <p:nvPr/>
            </p:nvSpPr>
            <p:spPr>
              <a:xfrm>
                <a:off x="-142184" y="1645884"/>
                <a:ext cx="9333809" cy="615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4000"/>
                  </a:lnSpc>
                </a:pPr>
                <a:r>
                  <a:rPr lang="en-US" sz="4000" b="1" kern="14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Benefits of consuming</a:t>
                </a:r>
                <a:endParaRPr lang="en-US" sz="4000" kern="140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26BD869-283A-885E-4695-A1667A773D8A}"/>
                  </a:ext>
                </a:extLst>
              </p:cNvPr>
              <p:cNvSpPr txBox="1"/>
              <p:nvPr/>
            </p:nvSpPr>
            <p:spPr>
              <a:xfrm>
                <a:off x="2202873" y="1937222"/>
                <a:ext cx="465512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200" b="1" dirty="0">
                    <a:solidFill>
                      <a:schemeClr val="bg1"/>
                    </a:solidFill>
                  </a:rPr>
                  <a:t>Endive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66358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32588" y="4662257"/>
            <a:ext cx="8904849" cy="99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Endive is rich in polyphenol antioxidants </a:t>
            </a: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that protect against heart disease.</a:t>
            </a: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Fiber in endive can reduce constipation and help with weight loss.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EE2F21-9DDF-4843-B60B-58E967F88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4F5EF4E-AE88-E101-3F4E-0B973CDBC0C9}"/>
              </a:ext>
            </a:extLst>
          </p:cNvPr>
          <p:cNvGrpSpPr/>
          <p:nvPr/>
        </p:nvGrpSpPr>
        <p:grpSpPr>
          <a:xfrm>
            <a:off x="-142184" y="209550"/>
            <a:ext cx="9333809" cy="4456679"/>
            <a:chOff x="-142184" y="209550"/>
            <a:chExt cx="9333809" cy="445667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8BFCB43-B6FB-D0B4-FCAC-0A9F3E07F8AD}"/>
                </a:ext>
              </a:extLst>
            </p:cNvPr>
            <p:cNvGrpSpPr/>
            <p:nvPr/>
          </p:nvGrpSpPr>
          <p:grpSpPr>
            <a:xfrm>
              <a:off x="-87762" y="209550"/>
              <a:ext cx="9224963" cy="4456679"/>
              <a:chOff x="-87762" y="209550"/>
              <a:chExt cx="9224963" cy="4456679"/>
            </a:xfrm>
          </p:grpSpPr>
          <p:pic>
            <p:nvPicPr>
              <p:cNvPr id="18" name="Picture 3">
                <a:extLst>
                  <a:ext uri="{FF2B5EF4-FFF2-40B4-BE49-F238E27FC236}">
                    <a16:creationId xmlns:a16="http://schemas.microsoft.com/office/drawing/2014/main" id="{0B5D6FBF-687D-4F43-7570-4112A2B34E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56" b="8644"/>
              <a:stretch/>
            </p:blipFill>
            <p:spPr bwMode="auto">
              <a:xfrm>
                <a:off x="32825" y="209550"/>
                <a:ext cx="9104376" cy="41338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19" name="Picture 4">
                <a:extLst>
                  <a:ext uri="{FF2B5EF4-FFF2-40B4-BE49-F238E27FC236}">
                    <a16:creationId xmlns:a16="http://schemas.microsoft.com/office/drawing/2014/main" id="{D860F8F3-30B8-DC29-1F02-E1A8C2D1AF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63522" flipH="1">
                <a:off x="-87762" y="359131"/>
                <a:ext cx="5386094" cy="43070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FFC00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34FF1DC-C57F-728B-4A84-68683CD719D8}"/>
                </a:ext>
              </a:extLst>
            </p:cNvPr>
            <p:cNvGrpSpPr/>
            <p:nvPr/>
          </p:nvGrpSpPr>
          <p:grpSpPr>
            <a:xfrm>
              <a:off x="-142184" y="1513316"/>
              <a:ext cx="9333809" cy="1629966"/>
              <a:chOff x="-142184" y="1513316"/>
              <a:chExt cx="9333809" cy="1629966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22BE715-CC94-EDA9-A352-168F6C0671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230" y="1513316"/>
                <a:ext cx="9180513" cy="1629966"/>
              </a:xfrm>
              <a:prstGeom prst="rect">
                <a:avLst/>
              </a:prstGeom>
              <a:solidFill>
                <a:srgbClr val="008000">
                  <a:alpha val="47451"/>
                </a:srgbClr>
              </a:solidFill>
              <a:ln>
                <a:noFill/>
              </a:ln>
              <a:effectLst/>
            </p:spPr>
            <p:txBody>
              <a:bodyPr vert="horz" wrap="square" lIns="27432" tIns="27432" rIns="27432" bIns="2743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045E89B-56D3-56DE-92D6-60C0BDEDC37B}"/>
                  </a:ext>
                </a:extLst>
              </p:cNvPr>
              <p:cNvSpPr/>
              <p:nvPr/>
            </p:nvSpPr>
            <p:spPr>
              <a:xfrm>
                <a:off x="-142184" y="1645884"/>
                <a:ext cx="9333809" cy="615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4000"/>
                  </a:lnSpc>
                </a:pPr>
                <a:r>
                  <a:rPr lang="en-US" sz="4000" b="1" kern="14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Benefits of consuming</a:t>
                </a:r>
                <a:endParaRPr lang="en-US" sz="4000" kern="140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059FF39-4BBD-FB08-4927-253C9E820A44}"/>
                  </a:ext>
                </a:extLst>
              </p:cNvPr>
              <p:cNvSpPr txBox="1"/>
              <p:nvPr/>
            </p:nvSpPr>
            <p:spPr>
              <a:xfrm>
                <a:off x="2202873" y="1937222"/>
                <a:ext cx="465512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200" b="1" dirty="0">
                    <a:solidFill>
                      <a:schemeClr val="bg1"/>
                    </a:solidFill>
                  </a:rPr>
                  <a:t>Endive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83723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19575" y="4788804"/>
            <a:ext cx="8904849" cy="99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Endive contains kaempferol that works as an antioxidant </a:t>
            </a: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to lower risk of cancer by protecting against free radicals.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EE2F21-9DDF-4843-B60B-58E967F88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88357ED-7BA0-FFF3-9347-C6780B61011A}"/>
              </a:ext>
            </a:extLst>
          </p:cNvPr>
          <p:cNvGrpSpPr/>
          <p:nvPr/>
        </p:nvGrpSpPr>
        <p:grpSpPr>
          <a:xfrm>
            <a:off x="-142184" y="209550"/>
            <a:ext cx="9333809" cy="4456679"/>
            <a:chOff x="-142184" y="209550"/>
            <a:chExt cx="9333809" cy="445667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AAD9F1F-892D-27EB-D238-1C16C88F7956}"/>
                </a:ext>
              </a:extLst>
            </p:cNvPr>
            <p:cNvGrpSpPr/>
            <p:nvPr/>
          </p:nvGrpSpPr>
          <p:grpSpPr>
            <a:xfrm>
              <a:off x="-87762" y="209550"/>
              <a:ext cx="9224963" cy="4456679"/>
              <a:chOff x="-87762" y="209550"/>
              <a:chExt cx="9224963" cy="4456679"/>
            </a:xfrm>
          </p:grpSpPr>
          <p:pic>
            <p:nvPicPr>
              <p:cNvPr id="18" name="Picture 3">
                <a:extLst>
                  <a:ext uri="{FF2B5EF4-FFF2-40B4-BE49-F238E27FC236}">
                    <a16:creationId xmlns:a16="http://schemas.microsoft.com/office/drawing/2014/main" id="{248FE35C-68E9-B7DC-F9EB-1F00B41BD6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56" b="8644"/>
              <a:stretch/>
            </p:blipFill>
            <p:spPr bwMode="auto">
              <a:xfrm>
                <a:off x="32825" y="209550"/>
                <a:ext cx="9104376" cy="41338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19" name="Picture 4">
                <a:extLst>
                  <a:ext uri="{FF2B5EF4-FFF2-40B4-BE49-F238E27FC236}">
                    <a16:creationId xmlns:a16="http://schemas.microsoft.com/office/drawing/2014/main" id="{98A3D70F-E78E-43D7-4792-2CBA8A1A66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63522" flipH="1">
                <a:off x="-87762" y="359131"/>
                <a:ext cx="5386094" cy="43070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FFC00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2280B02-6A31-EDCD-1CB5-0B260ED3CC0F}"/>
                </a:ext>
              </a:extLst>
            </p:cNvPr>
            <p:cNvGrpSpPr/>
            <p:nvPr/>
          </p:nvGrpSpPr>
          <p:grpSpPr>
            <a:xfrm>
              <a:off x="-142184" y="1513316"/>
              <a:ext cx="9333809" cy="1629966"/>
              <a:chOff x="-142184" y="1513316"/>
              <a:chExt cx="9333809" cy="1629966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94E8C90-40F1-25D6-88B1-785D8783A1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230" y="1513316"/>
                <a:ext cx="9180513" cy="1629966"/>
              </a:xfrm>
              <a:prstGeom prst="rect">
                <a:avLst/>
              </a:prstGeom>
              <a:solidFill>
                <a:srgbClr val="008000">
                  <a:alpha val="47451"/>
                </a:srgbClr>
              </a:solidFill>
              <a:ln>
                <a:noFill/>
              </a:ln>
              <a:effectLst/>
            </p:spPr>
            <p:txBody>
              <a:bodyPr vert="horz" wrap="square" lIns="27432" tIns="27432" rIns="27432" bIns="2743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087185D-ADA4-8EE0-562C-2BB1E618FA91}"/>
                  </a:ext>
                </a:extLst>
              </p:cNvPr>
              <p:cNvSpPr/>
              <p:nvPr/>
            </p:nvSpPr>
            <p:spPr>
              <a:xfrm>
                <a:off x="-142184" y="1645884"/>
                <a:ext cx="9333809" cy="615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4000"/>
                  </a:lnSpc>
                </a:pPr>
                <a:r>
                  <a:rPr lang="en-US" sz="4000" b="1" kern="14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Benefits of consuming</a:t>
                </a:r>
                <a:endParaRPr lang="en-US" sz="4000" kern="140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9F51BE0-6DB7-874B-5E78-5759E7738DF0}"/>
                  </a:ext>
                </a:extLst>
              </p:cNvPr>
              <p:cNvSpPr txBox="1"/>
              <p:nvPr/>
            </p:nvSpPr>
            <p:spPr>
              <a:xfrm>
                <a:off x="2202873" y="1937222"/>
                <a:ext cx="465512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200" b="1" dirty="0">
                    <a:solidFill>
                      <a:schemeClr val="bg1"/>
                    </a:solidFill>
                  </a:rPr>
                  <a:t>Endive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028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19575" y="4666229"/>
            <a:ext cx="8904849" cy="99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Mix endive with other salad greens or pair with sweet fruit </a:t>
            </a: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like strawberries or oranges. Add to sandwiches </a:t>
            </a: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or sauté with onions and white beans for a hearty side dish.</a:t>
            </a: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2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EE2F21-9DDF-4843-B60B-58E967F88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66250FA-109F-CF7C-7B0A-CC10DFA600CD}"/>
              </a:ext>
            </a:extLst>
          </p:cNvPr>
          <p:cNvGrpSpPr/>
          <p:nvPr/>
        </p:nvGrpSpPr>
        <p:grpSpPr>
          <a:xfrm>
            <a:off x="-142184" y="209550"/>
            <a:ext cx="9333809" cy="4456679"/>
            <a:chOff x="-142184" y="209550"/>
            <a:chExt cx="9333809" cy="445667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0A5FF96-8122-F5EE-103B-CAC5B95AF022}"/>
                </a:ext>
              </a:extLst>
            </p:cNvPr>
            <p:cNvGrpSpPr/>
            <p:nvPr/>
          </p:nvGrpSpPr>
          <p:grpSpPr>
            <a:xfrm>
              <a:off x="-87762" y="209550"/>
              <a:ext cx="9224963" cy="4456679"/>
              <a:chOff x="-87762" y="209550"/>
              <a:chExt cx="9224963" cy="4456679"/>
            </a:xfrm>
          </p:grpSpPr>
          <p:pic>
            <p:nvPicPr>
              <p:cNvPr id="18" name="Picture 3">
                <a:extLst>
                  <a:ext uri="{FF2B5EF4-FFF2-40B4-BE49-F238E27FC236}">
                    <a16:creationId xmlns:a16="http://schemas.microsoft.com/office/drawing/2014/main" id="{0CC4A22A-4959-02B0-4A01-07B6A4F014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56" b="8644"/>
              <a:stretch/>
            </p:blipFill>
            <p:spPr bwMode="auto">
              <a:xfrm>
                <a:off x="32825" y="209550"/>
                <a:ext cx="9104376" cy="41338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19" name="Picture 4">
                <a:extLst>
                  <a:ext uri="{FF2B5EF4-FFF2-40B4-BE49-F238E27FC236}">
                    <a16:creationId xmlns:a16="http://schemas.microsoft.com/office/drawing/2014/main" id="{0A8C3464-007E-33A2-F488-CE30FC613C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63522" flipH="1">
                <a:off x="-87762" y="359131"/>
                <a:ext cx="5386094" cy="43070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FFC00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6594404-2B28-1C2A-BC4F-2B8A1D2025F8}"/>
                </a:ext>
              </a:extLst>
            </p:cNvPr>
            <p:cNvGrpSpPr/>
            <p:nvPr/>
          </p:nvGrpSpPr>
          <p:grpSpPr>
            <a:xfrm>
              <a:off x="-142184" y="1513316"/>
              <a:ext cx="9333809" cy="1629966"/>
              <a:chOff x="-142184" y="1513316"/>
              <a:chExt cx="9333809" cy="1629966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A530077-FFE7-D10E-F33C-924E935921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230" y="1513316"/>
                <a:ext cx="9180513" cy="1629966"/>
              </a:xfrm>
              <a:prstGeom prst="rect">
                <a:avLst/>
              </a:prstGeom>
              <a:solidFill>
                <a:srgbClr val="008000">
                  <a:alpha val="47451"/>
                </a:srgbClr>
              </a:solidFill>
              <a:ln>
                <a:noFill/>
              </a:ln>
              <a:effectLst/>
            </p:spPr>
            <p:txBody>
              <a:bodyPr vert="horz" wrap="square" lIns="27432" tIns="27432" rIns="27432" bIns="2743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E55B3CE-4EB0-4C8F-C315-8BF4A3C223B0}"/>
                  </a:ext>
                </a:extLst>
              </p:cNvPr>
              <p:cNvSpPr/>
              <p:nvPr/>
            </p:nvSpPr>
            <p:spPr>
              <a:xfrm>
                <a:off x="-142184" y="1645884"/>
                <a:ext cx="9333809" cy="615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4000"/>
                  </a:lnSpc>
                </a:pPr>
                <a:r>
                  <a:rPr lang="en-US" sz="4000" b="1" kern="14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Benefits of consuming</a:t>
                </a:r>
                <a:endParaRPr lang="en-US" sz="4000" kern="140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6D88EBC-ED03-C7E8-0212-8E2475633BFC}"/>
                  </a:ext>
                </a:extLst>
              </p:cNvPr>
              <p:cNvSpPr txBox="1"/>
              <p:nvPr/>
            </p:nvSpPr>
            <p:spPr>
              <a:xfrm>
                <a:off x="2202873" y="1937222"/>
                <a:ext cx="465512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200" b="1" dirty="0">
                    <a:solidFill>
                      <a:schemeClr val="bg1"/>
                    </a:solidFill>
                  </a:rPr>
                  <a:t>Endive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68636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9050</TotalTime>
  <Words>299</Words>
  <Application>Microsoft Office PowerPoint</Application>
  <PresentationFormat>On-screen Show (4:3)</PresentationFormat>
  <Paragraphs>54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Oregon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Polizzi, Stephanie</dc:creator>
  <cp:lastModifiedBy>Polizzi, Stephanie</cp:lastModifiedBy>
  <cp:revision>115</cp:revision>
  <dcterms:created xsi:type="dcterms:W3CDTF">2019-07-30T22:09:55Z</dcterms:created>
  <dcterms:modified xsi:type="dcterms:W3CDTF">2022-07-28T20:50:35Z</dcterms:modified>
</cp:coreProperties>
</file>