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3" r:id="rId2"/>
    <p:sldId id="303" r:id="rId3"/>
    <p:sldId id="321" r:id="rId4"/>
    <p:sldId id="314" r:id="rId5"/>
    <p:sldId id="315" r:id="rId6"/>
    <p:sldId id="318" r:id="rId7"/>
    <p:sldId id="322" r:id="rId8"/>
    <p:sldId id="323" r:id="rId9"/>
    <p:sldId id="320" r:id="rId10"/>
    <p:sldId id="316" r:id="rId11"/>
    <p:sldId id="31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AEC2"/>
    <a:srgbClr val="008000"/>
    <a:srgbClr val="007A00"/>
    <a:srgbClr val="33CC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22" autoAdjust="0"/>
    <p:restoredTop sz="94660"/>
  </p:normalViewPr>
  <p:slideViewPr>
    <p:cSldViewPr snapToGrid="0">
      <p:cViewPr varScale="1">
        <p:scale>
          <a:sx n="65" d="100"/>
          <a:sy n="65" d="100"/>
        </p:scale>
        <p:origin x="8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6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0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9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81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25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5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1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88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68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6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23329-70FB-4730-9B80-EA7CE49FE7F4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60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32193" y="6185105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154017" y="4656051"/>
            <a:ext cx="8851541" cy="138499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 b="1" dirty="0"/>
              <a:t>Starfruit is a crunchy, tropical fruit with 5 segments forming a star </a:t>
            </a:r>
          </a:p>
          <a:p>
            <a:pPr algn="ctr"/>
            <a:r>
              <a:rPr lang="en-US" sz="2200" b="1" dirty="0"/>
              <a:t>when cut crosswise. It has a light citrus flavor </a:t>
            </a:r>
          </a:p>
          <a:p>
            <a:pPr algn="ctr"/>
            <a:r>
              <a:rPr lang="en-US" sz="2200" b="1" dirty="0"/>
              <a:t>with edible seeds and skin, and is rich in antioxidants and fiber.</a:t>
            </a:r>
          </a:p>
          <a:p>
            <a:r>
              <a:rPr lang="en-US" dirty="0"/>
              <a:t>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3EBFD6-B427-43DB-8B9A-F5CBC4113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8300"/>
            <a:ext cx="9144000" cy="454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13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0" y="4671594"/>
            <a:ext cx="9143999" cy="110799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 </a:t>
            </a:r>
            <a:r>
              <a:rPr lang="en-US" sz="2200" b="1" kern="1400" dirty="0">
                <a:solidFill>
                  <a:srgbClr val="000000"/>
                </a:solidFill>
              </a:rPr>
              <a:t>Starfruit is high in oxalates which may contribute to kidney stones </a:t>
            </a:r>
          </a:p>
          <a:p>
            <a:pPr algn="ctr"/>
            <a:r>
              <a:rPr lang="en-US" sz="2200" b="1" kern="1400" dirty="0">
                <a:solidFill>
                  <a:srgbClr val="000000"/>
                </a:solidFill>
              </a:rPr>
              <a:t>in some people, especially with high intake. Those with kidney disease should consult a physician before consuming starfruit.</a:t>
            </a:r>
            <a:endParaRPr lang="en-US" sz="22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D55EDB-DFA1-4758-AD43-634A7B619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8300"/>
            <a:ext cx="9144000" cy="454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31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220539" y="4308320"/>
            <a:ext cx="8851541" cy="187878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endParaRPr lang="en-US" sz="1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78295" marR="0" indent="-278295" algn="ctr">
              <a:lnSpc>
                <a:spcPct val="84000"/>
              </a:lnSpc>
              <a:spcBef>
                <a:spcPts val="0"/>
              </a:spcBef>
              <a:spcAft>
                <a:spcPts val="1100"/>
              </a:spcAft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ctr">
              <a:lnSpc>
                <a:spcPct val="90000"/>
              </a:lnSpc>
            </a:pPr>
            <a:endParaRPr lang="en-US" sz="2200" b="1" kern="1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B11FF2B8-17CB-8DDA-2A52-AF41D8B97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596" y="4666229"/>
            <a:ext cx="7840738" cy="84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5000"/>
              </a:lnSpc>
            </a:pPr>
            <a:r>
              <a:rPr lang="en-US" sz="2000" b="1" dirty="0">
                <a:ea typeface="+mn-lt"/>
                <a:cs typeface="+mn-lt"/>
              </a:rPr>
              <a:t>For recipes, visit any of these 3 websites</a:t>
            </a:r>
          </a:p>
          <a:p>
            <a:pPr>
              <a:lnSpc>
                <a:spcPct val="85000"/>
              </a:lnSpc>
            </a:pPr>
            <a:r>
              <a:rPr lang="en-US" sz="2000" b="1" dirty="0">
                <a:solidFill>
                  <a:srgbClr val="0070C0"/>
                </a:solidFill>
                <a:ea typeface="+mn-lt"/>
                <a:cs typeface="+mn-lt"/>
              </a:rPr>
              <a:t>www.advancedhealth.com/healthy-bytes-initiative </a:t>
            </a:r>
          </a:p>
          <a:p>
            <a:pPr>
              <a:lnSpc>
                <a:spcPct val="85000"/>
              </a:lnSpc>
            </a:pPr>
            <a:r>
              <a:rPr lang="en-US" sz="2000" b="1" dirty="0">
                <a:solidFill>
                  <a:srgbClr val="0070C0"/>
                </a:solidFill>
                <a:ea typeface="+mn-lt"/>
                <a:cs typeface="+mn-lt"/>
              </a:rPr>
              <a:t>www.coosheadfood.coop/join-us </a:t>
            </a:r>
          </a:p>
          <a:p>
            <a:pPr>
              <a:lnSpc>
                <a:spcPct val="85000"/>
              </a:lnSpc>
            </a:pPr>
            <a:r>
              <a:rPr lang="en-US" sz="2000" b="1" dirty="0">
                <a:solidFill>
                  <a:srgbClr val="0070C0"/>
                </a:solidFill>
                <a:ea typeface="+mn-lt"/>
                <a:cs typeface="+mn-lt"/>
              </a:rPr>
              <a:t>https://extension.oregonstate.edu/coos/healthy-families-communities   </a:t>
            </a:r>
          </a:p>
          <a:p>
            <a:pPr algn="ctr">
              <a:lnSpc>
                <a:spcPct val="85000"/>
              </a:lnSpc>
            </a:pPr>
            <a:endParaRPr lang="en-US" sz="2200" b="1" dirty="0"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C61437-F1A0-4F86-E9A3-DA007318A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14" y="4619028"/>
            <a:ext cx="1182727" cy="11766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CE4C70-D812-4C30-B9D7-04F755F4E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8300"/>
            <a:ext cx="9144000" cy="454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1068158" y="4670658"/>
            <a:ext cx="7297298" cy="104797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kern="1400" dirty="0">
                <a:solidFill>
                  <a:srgbClr val="000000"/>
                </a:solidFill>
                <a:latin typeface="Calibri"/>
                <a:cs typeface="Calibri"/>
              </a:rPr>
              <a:t>1 3-inch raw starfruit provides:</a:t>
            </a:r>
          </a:p>
          <a:p>
            <a:pPr>
              <a:lnSpc>
                <a:spcPct val="90000"/>
              </a:lnSpc>
            </a:pPr>
            <a:endParaRPr lang="en-US" sz="3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688975" indent="-2952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/>
                <a:cs typeface="Calibri"/>
              </a:rPr>
              <a:t>22 Calories </a:t>
            </a:r>
            <a:endParaRPr lang="en-US" sz="2200" b="1" kern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8975" indent="-2952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/>
                <a:cs typeface="Calibri"/>
              </a:rPr>
              <a:t>1 gm protein</a:t>
            </a:r>
          </a:p>
        </p:txBody>
      </p:sp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956305" y="5089572"/>
            <a:ext cx="2280863" cy="43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200" b="1" dirty="0"/>
              <a:t> 2.5 gm fiber 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200" b="1" dirty="0">
              <a:ea typeface="+mn-lt"/>
              <a:cs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65DE57-F0B0-BFD2-FC80-239A579CB4AC}"/>
              </a:ext>
            </a:extLst>
          </p:cNvPr>
          <p:cNvSpPr txBox="1"/>
          <p:nvPr/>
        </p:nvSpPr>
        <p:spPr>
          <a:xfrm>
            <a:off x="6113124" y="5017073"/>
            <a:ext cx="2758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2200" b="1" dirty="0"/>
              <a:t>No fat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2200" b="1" dirty="0"/>
              <a:t>No cholesterol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5C9D45-640B-4A03-A143-229F53799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8300"/>
            <a:ext cx="9144000" cy="454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5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0" y="4846669"/>
            <a:ext cx="9143999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 b="1" dirty="0"/>
              <a:t>The entire starfruit is edible, including skin and seeds. </a:t>
            </a:r>
          </a:p>
          <a:p>
            <a:pPr algn="ctr"/>
            <a:r>
              <a:rPr lang="en-US" sz="2200" b="1" dirty="0"/>
              <a:t>Wash before slicing then cut crosswise to get the unique star shape.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C46464-EFD0-44EC-B4C8-9D9A33C073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8300"/>
            <a:ext cx="9144000" cy="454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62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-6573" y="4630218"/>
            <a:ext cx="9172722" cy="138499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 kern="1400" dirty="0">
                <a:ln>
                  <a:noFill/>
                </a:ln>
                <a:solidFill>
                  <a:srgbClr val="008000"/>
                </a:solidFill>
                <a:effectLst/>
              </a:rPr>
              <a:t> </a:t>
            </a:r>
            <a:r>
              <a:rPr lang="en-US" sz="2200" b="1" kern="1400" dirty="0">
                <a:ln>
                  <a:noFill/>
                </a:ln>
                <a:effectLst/>
              </a:rPr>
              <a:t>One starfruit provides about 35% RDA for vitamin C </a:t>
            </a:r>
          </a:p>
          <a:p>
            <a:pPr algn="ctr"/>
            <a:r>
              <a:rPr lang="en-US" sz="2200" b="1" kern="1400" dirty="0">
                <a:ln>
                  <a:noFill/>
                </a:ln>
                <a:effectLst/>
              </a:rPr>
              <a:t>for healing tissues and neutralizing free radicals </a:t>
            </a:r>
          </a:p>
          <a:p>
            <a:pPr algn="ctr"/>
            <a:r>
              <a:rPr lang="en-US" sz="2200" b="1" kern="1400" dirty="0">
                <a:ln>
                  <a:noFill/>
                </a:ln>
                <a:effectLst/>
              </a:rPr>
              <a:t>that contribute to aging and disease.</a:t>
            </a:r>
            <a:endParaRPr lang="en-US" sz="2200" b="1" dirty="0"/>
          </a:p>
          <a:p>
            <a:r>
              <a:rPr lang="en-US" dirty="0"/>
              <a:t> 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A248E3-14FA-449B-9582-EDC558CA5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8300"/>
            <a:ext cx="9144000" cy="454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89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-4615" y="4689488"/>
            <a:ext cx="9144001" cy="110799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 b="1" kern="1400" dirty="0">
                <a:ln>
                  <a:noFill/>
                </a:ln>
                <a:effectLst/>
              </a:rPr>
              <a:t> Starfruit provides about 25% of daily potassium requirement </a:t>
            </a:r>
          </a:p>
          <a:p>
            <a:pPr algn="ctr"/>
            <a:r>
              <a:rPr lang="en-US" sz="2200" b="1" kern="1400" dirty="0">
                <a:ln>
                  <a:noFill/>
                </a:ln>
                <a:effectLst/>
              </a:rPr>
              <a:t>important for healthy blood pressure. </a:t>
            </a:r>
          </a:p>
          <a:p>
            <a:pPr algn="ctr"/>
            <a:r>
              <a:rPr lang="en-US" sz="2200" b="1" kern="1400" dirty="0"/>
              <a:t>Other minerals in starfruit include magnesium, phosphorus and calcium.</a:t>
            </a:r>
            <a:endParaRPr lang="en-US" sz="22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F38987-D751-4EC2-916E-36837B015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8300"/>
            <a:ext cx="9144000" cy="454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64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0" y="4676700"/>
            <a:ext cx="9143999" cy="110799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 b="1" dirty="0"/>
              <a:t>Starfruit contains both soluble and insoluble fiber</a:t>
            </a:r>
          </a:p>
          <a:p>
            <a:pPr algn="ctr"/>
            <a:r>
              <a:rPr lang="en-US" sz="2200" b="1" dirty="0"/>
              <a:t> for healthy blood sugars, lowering cholesterol </a:t>
            </a:r>
          </a:p>
          <a:p>
            <a:pPr algn="ctr"/>
            <a:r>
              <a:rPr lang="en-US" sz="2200" b="1" dirty="0"/>
              <a:t>and maintaining digestive health.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FA4D8E-77B2-4810-9A7E-90BFB905B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8300"/>
            <a:ext cx="9144000" cy="454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26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0" y="4671594"/>
            <a:ext cx="9143999" cy="110799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 </a:t>
            </a:r>
            <a:r>
              <a:rPr lang="en-US" sz="2200" b="1" kern="1400" dirty="0">
                <a:solidFill>
                  <a:srgbClr val="000000"/>
                </a:solidFill>
              </a:rPr>
              <a:t>Starfruit can be used in juice and other drinks, diced into salads </a:t>
            </a:r>
          </a:p>
          <a:p>
            <a:pPr algn="ctr"/>
            <a:r>
              <a:rPr lang="en-US" sz="2200" b="1" kern="1400" dirty="0">
                <a:solidFill>
                  <a:srgbClr val="000000"/>
                </a:solidFill>
              </a:rPr>
              <a:t>or side dishes, tossed into soups and stews.</a:t>
            </a:r>
          </a:p>
          <a:p>
            <a:pPr algn="ctr"/>
            <a:r>
              <a:rPr lang="en-US" sz="2200" b="1" kern="1400" dirty="0">
                <a:solidFill>
                  <a:srgbClr val="000000"/>
                </a:solidFill>
              </a:rPr>
              <a:t>Try blending into smoothies or dehydrating for star-shaped chips. </a:t>
            </a:r>
            <a:endParaRPr lang="en-US" sz="22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D55EDB-DFA1-4758-AD43-634A7B619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8300"/>
            <a:ext cx="9144000" cy="454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66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0" y="4823994"/>
            <a:ext cx="9143999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 b="1" kern="1400" dirty="0">
                <a:ln>
                  <a:noFill/>
                </a:ln>
                <a:solidFill>
                  <a:srgbClr val="000000"/>
                </a:solidFill>
                <a:effectLst/>
              </a:rPr>
              <a:t> </a:t>
            </a:r>
            <a:r>
              <a:rPr lang="en-US" sz="2200" b="1" kern="1400" dirty="0">
                <a:solidFill>
                  <a:srgbClr val="000000"/>
                </a:solidFill>
              </a:rPr>
              <a:t>Starfruit can also be used for making fresh salsa, </a:t>
            </a:r>
          </a:p>
          <a:p>
            <a:pPr algn="ctr"/>
            <a:r>
              <a:rPr lang="en-US" sz="2200" b="1" kern="1400" dirty="0">
                <a:solidFill>
                  <a:srgbClr val="000000"/>
                </a:solidFill>
              </a:rPr>
              <a:t>chutney, jam, preserves or pickles.</a:t>
            </a:r>
            <a:endParaRPr lang="en-US" sz="22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D55EDB-DFA1-4758-AD43-634A7B619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8300"/>
            <a:ext cx="9144000" cy="454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89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0" y="5936979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27056" y="6175961"/>
            <a:ext cx="3887073" cy="602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more information, visit our website: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www.advancedhealth.com/healthy-bytes-initiative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2" y="6086653"/>
            <a:ext cx="2189386" cy="7004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EE2F21-9DDF-4843-B60B-58E967F88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676" y="6172200"/>
            <a:ext cx="2087563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0" y="4807312"/>
            <a:ext cx="9143999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 b="1" dirty="0"/>
              <a:t>Starfruit can interfere with the metabolism of some prescription drugs. Speak to your doctor about the drugs you take if you consume starfruit.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06C3D4-7A3E-4558-B21E-2D8592CFD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8300"/>
            <a:ext cx="9144000" cy="454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52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9834</TotalTime>
  <Words>470</Words>
  <Application>Microsoft Office PowerPoint</Application>
  <PresentationFormat>On-screen Show (4:3)</PresentationFormat>
  <Paragraphs>62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Polizzi, Stephanie</dc:creator>
  <cp:lastModifiedBy>Polizzi, Stephanie</cp:lastModifiedBy>
  <cp:revision>319</cp:revision>
  <dcterms:created xsi:type="dcterms:W3CDTF">2019-07-30T22:09:55Z</dcterms:created>
  <dcterms:modified xsi:type="dcterms:W3CDTF">2023-11-17T23:22:34Z</dcterms:modified>
</cp:coreProperties>
</file>