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3" r:id="rId2"/>
    <p:sldId id="303" r:id="rId3"/>
    <p:sldId id="314" r:id="rId4"/>
    <p:sldId id="315" r:id="rId5"/>
    <p:sldId id="316" r:id="rId6"/>
    <p:sldId id="318" r:id="rId7"/>
    <p:sldId id="320" r:id="rId8"/>
    <p:sldId id="321" r:id="rId9"/>
    <p:sldId id="322" r:id="rId10"/>
    <p:sldId id="319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AEC2"/>
    <a:srgbClr val="008000"/>
    <a:srgbClr val="007A00"/>
    <a:srgbClr val="33CC33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22" autoAdjust="0"/>
    <p:restoredTop sz="94660"/>
  </p:normalViewPr>
  <p:slideViewPr>
    <p:cSldViewPr snapToGrid="0">
      <p:cViewPr varScale="1">
        <p:scale>
          <a:sx n="65" d="100"/>
          <a:sy n="65" d="100"/>
        </p:scale>
        <p:origin x="68" y="1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23329-70FB-4730-9B80-EA7CE49FE7F4}" type="datetimeFigureOut">
              <a:rPr lang="en-US" smtClean="0"/>
              <a:t>2/23/2024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09D6-5FB4-4138-BC85-6ACBEB716B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562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23329-70FB-4730-9B80-EA7CE49FE7F4}" type="datetimeFigureOut">
              <a:rPr lang="en-US" smtClean="0"/>
              <a:t>2/23/2024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09D6-5FB4-4138-BC85-6ACBEB716B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608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23329-70FB-4730-9B80-EA7CE49FE7F4}" type="datetimeFigureOut">
              <a:rPr lang="en-US" smtClean="0"/>
              <a:t>2/23/2024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09D6-5FB4-4138-BC85-6ACBEB716B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793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23329-70FB-4730-9B80-EA7CE49FE7F4}" type="datetimeFigureOut">
              <a:rPr lang="en-US" smtClean="0"/>
              <a:t>2/23/2024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09D6-5FB4-4138-BC85-6ACBEB716B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819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23329-70FB-4730-9B80-EA7CE49FE7F4}" type="datetimeFigureOut">
              <a:rPr lang="en-US" smtClean="0"/>
              <a:t>2/23/2024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09D6-5FB4-4138-BC85-6ACBEB716B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257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23329-70FB-4730-9B80-EA7CE49FE7F4}" type="datetimeFigureOut">
              <a:rPr lang="en-US" smtClean="0"/>
              <a:t>2/23/2024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09D6-5FB4-4138-BC85-6ACBEB716B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859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23329-70FB-4730-9B80-EA7CE49FE7F4}" type="datetimeFigureOut">
              <a:rPr lang="en-US" smtClean="0"/>
              <a:t>2/23/2024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09D6-5FB4-4138-BC85-6ACBEB716B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219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23329-70FB-4730-9B80-EA7CE49FE7F4}" type="datetimeFigureOut">
              <a:rPr lang="en-US" smtClean="0"/>
              <a:t>2/23/2024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09D6-5FB4-4138-BC85-6ACBEB716B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885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23329-70FB-4730-9B80-EA7CE49FE7F4}" type="datetimeFigureOut">
              <a:rPr lang="en-US" smtClean="0"/>
              <a:t>2/23/2024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09D6-5FB4-4138-BC85-6ACBEB716B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685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23329-70FB-4730-9B80-EA7CE49FE7F4}" type="datetimeFigureOut">
              <a:rPr lang="en-US" smtClean="0"/>
              <a:t>2/23/2024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09D6-5FB4-4138-BC85-6ACBEB716B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00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23329-70FB-4730-9B80-EA7CE49FE7F4}" type="datetimeFigureOut">
              <a:rPr lang="en-US" smtClean="0"/>
              <a:t>2/23/2024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8009D6-5FB4-4138-BC85-6ACBEB716B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362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323329-70FB-4730-9B80-EA7CE49FE7F4}" type="datetimeFigureOut">
              <a:rPr lang="en-US" smtClean="0"/>
              <a:t>2/23/2024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8009D6-5FB4-4138-BC85-6ACBEB716B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605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vancedhealth.com/healthy-bytes-initiative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vancedhealth.com/healthy-bytes-initiative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vancedhealth.com/healthy-bytes-initiative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vancedhealth.com/healthy-bytes-initiative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vancedhealth.com/healthy-bytes-initiative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vancedhealth.com/healthy-bytes-initiative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vancedhealth.com/healthy-bytes-initiative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vancedhealth.com/healthy-bytes-initiative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vancedhealth.com/healthy-bytes-initiative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60C105F-3855-7C25-5BF3-036A891BDC20}"/>
              </a:ext>
            </a:extLst>
          </p:cNvPr>
          <p:cNvSpPr/>
          <p:nvPr/>
        </p:nvSpPr>
        <p:spPr>
          <a:xfrm>
            <a:off x="142728" y="4598516"/>
            <a:ext cx="8851541" cy="110799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2200" b="1" dirty="0"/>
              <a:t>Cassava, also known as yuca, is a root vegetable native to South America. Similar to a potato, it can be eaten whole or ground into flour. </a:t>
            </a:r>
          </a:p>
          <a:p>
            <a:pPr algn="ctr"/>
            <a:r>
              <a:rPr lang="en-US" sz="2200" b="1" dirty="0">
                <a:solidFill>
                  <a:srgbClr val="FF0000"/>
                </a:solidFill>
              </a:rPr>
              <a:t>Unlike potatoes, cassava must be </a:t>
            </a:r>
            <a:r>
              <a:rPr lang="en-US" sz="2200" b="1">
                <a:solidFill>
                  <a:srgbClr val="FF0000"/>
                </a:solidFill>
              </a:rPr>
              <a:t>soaked and cooked </a:t>
            </a:r>
            <a:r>
              <a:rPr lang="en-US" sz="2200" b="1" dirty="0">
                <a:solidFill>
                  <a:srgbClr val="FF0000"/>
                </a:solidFill>
              </a:rPr>
              <a:t>before consuming.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6188172-2413-433D-A78F-03D7CD713129}"/>
              </a:ext>
            </a:extLst>
          </p:cNvPr>
          <p:cNvGrpSpPr/>
          <p:nvPr/>
        </p:nvGrpSpPr>
        <p:grpSpPr>
          <a:xfrm>
            <a:off x="-13494" y="-1"/>
            <a:ext cx="9194008" cy="4356778"/>
            <a:chOff x="-13494" y="-1"/>
            <a:chExt cx="9194008" cy="435677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0A151B3-DE19-402E-92B5-D240E2C5D2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5591"/>
            <a:stretch/>
          </p:blipFill>
          <p:spPr>
            <a:xfrm>
              <a:off x="-13494" y="-1"/>
              <a:ext cx="9194008" cy="4356778"/>
            </a:xfrm>
            <a:prstGeom prst="rect">
              <a:avLst/>
            </a:prstGeom>
          </p:spPr>
        </p:pic>
        <p:sp>
          <p:nvSpPr>
            <p:cNvPr id="12" name="Rectangle 4">
              <a:extLst>
                <a:ext uri="{FF2B5EF4-FFF2-40B4-BE49-F238E27FC236}">
                  <a16:creationId xmlns:a16="http://schemas.microsoft.com/office/drawing/2014/main" id="{1A0F43B4-14D1-4D18-B6B6-07AF80402E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3494" y="1104560"/>
              <a:ext cx="9180513" cy="1995525"/>
            </a:xfrm>
            <a:prstGeom prst="rect">
              <a:avLst/>
            </a:prstGeom>
            <a:solidFill>
              <a:srgbClr val="33CC33">
                <a:alpha val="54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WordArt 5" descr="Jicama">
              <a:extLst>
                <a:ext uri="{FF2B5EF4-FFF2-40B4-BE49-F238E27FC236}">
                  <a16:creationId xmlns:a16="http://schemas.microsoft.com/office/drawing/2014/main" id="{86EBC516-DC44-4721-8D99-B5E8156ECEBF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278192" y="1599952"/>
              <a:ext cx="6685935" cy="111677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en-US" sz="3600" b="1" kern="10" spc="0" dirty="0">
                  <a:ln w="6350" algn="ctr">
                    <a:solidFill>
                      <a:srgbClr val="D8D8D8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>
                    <a:outerShdw dist="29783" dir="1514402" algn="ctr" rotWithShape="0">
                      <a:srgbClr val="000000">
                        <a:alpha val="50000"/>
                      </a:srgbClr>
                    </a:outerShdw>
                  </a:effectLst>
                  <a:latin typeface="Arial Black" panose="020B0A04020102020204" pitchFamily="34" charset="0"/>
                </a:rPr>
                <a:t>Cassava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4A70DC5-835B-4F9A-8CB7-E15EC897BC30}"/>
              </a:ext>
            </a:extLst>
          </p:cNvPr>
          <p:cNvGrpSpPr/>
          <p:nvPr/>
        </p:nvGrpSpPr>
        <p:grpSpPr>
          <a:xfrm>
            <a:off x="0" y="5936979"/>
            <a:ext cx="9180513" cy="991492"/>
            <a:chOff x="0" y="5936979"/>
            <a:chExt cx="9180513" cy="991492"/>
          </a:xfrm>
        </p:grpSpPr>
        <p:sp>
          <p:nvSpPr>
            <p:cNvPr id="24" name="Rectangle 28"/>
            <p:cNvSpPr>
              <a:spLocks noChangeArrowheads="1"/>
            </p:cNvSpPr>
            <p:nvPr/>
          </p:nvSpPr>
          <p:spPr bwMode="auto">
            <a:xfrm>
              <a:off x="0" y="5936979"/>
              <a:ext cx="9180513" cy="991492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4513374" y="6125740"/>
              <a:ext cx="4487898" cy="743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For more information, visit these websites: </a:t>
              </a:r>
            </a:p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  <a:hlinkClick r:id="rId3"/>
                </a:rPr>
                <a:t>www.advancedhealth.com/healthy-bytes-initiative</a:t>
              </a:r>
              <a:endPara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endParaRPr>
            </a:p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1200" dirty="0">
                  <a:solidFill>
                    <a:srgbClr val="000000"/>
                  </a:solidFill>
                  <a:latin typeface="Calibri" panose="020F0502020204030204" pitchFamily="34" charset="0"/>
                </a:rPr>
                <a:t>https://extension.oregonstate.edu/coos/healthy-families-communities</a:t>
              </a:r>
              <a:endPara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7956" y="6231891"/>
              <a:ext cx="1359084" cy="434841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EEE2F21-9DDF-4843-B60B-58E967F887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6592" y="6220833"/>
              <a:ext cx="1474862" cy="4348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5986DCC-8E20-4A61-8454-8A57173CCFA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54672" y="6041208"/>
              <a:ext cx="1311136" cy="6576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28413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60C105F-3855-7C25-5BF3-036A891BDC20}"/>
              </a:ext>
            </a:extLst>
          </p:cNvPr>
          <p:cNvSpPr/>
          <p:nvPr/>
        </p:nvSpPr>
        <p:spPr>
          <a:xfrm>
            <a:off x="220539" y="4308320"/>
            <a:ext cx="8851541" cy="187878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indent="0" algn="l">
              <a:spcBef>
                <a:spcPts val="0"/>
              </a:spcBef>
              <a:spcAft>
                <a:spcPts val="0"/>
              </a:spcAft>
            </a:pPr>
            <a:r>
              <a:rPr lang="en-US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</a:pPr>
            <a:r>
              <a:rPr lang="en-US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</a:t>
            </a: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</a:pPr>
            <a:endParaRPr lang="en-US" sz="1800" kern="140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78295" marR="0" indent="-278295" algn="ctr">
              <a:lnSpc>
                <a:spcPct val="84000"/>
              </a:lnSpc>
              <a:spcBef>
                <a:spcPts val="0"/>
              </a:spcBef>
              <a:spcAft>
                <a:spcPts val="1100"/>
              </a:spcAft>
            </a:pPr>
            <a:r>
              <a:rPr lang="en-US" sz="1800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</a:pPr>
            <a:r>
              <a:rPr lang="en-US" sz="1800" b="1" kern="140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algn="ctr">
              <a:lnSpc>
                <a:spcPct val="90000"/>
              </a:lnSpc>
            </a:pPr>
            <a:endParaRPr lang="en-US" sz="2200" b="1" kern="14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B11FF2B8-17CB-8DDA-2A52-AF41D8B973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0596" y="4666229"/>
            <a:ext cx="7840738" cy="842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5000"/>
              </a:lnSpc>
            </a:pPr>
            <a:r>
              <a:rPr lang="en-US" sz="2000" b="1" dirty="0">
                <a:ea typeface="+mn-lt"/>
                <a:cs typeface="+mn-lt"/>
              </a:rPr>
              <a:t>For recipes, visit any of these 3 websites</a:t>
            </a:r>
          </a:p>
          <a:p>
            <a:pPr>
              <a:lnSpc>
                <a:spcPct val="85000"/>
              </a:lnSpc>
            </a:pPr>
            <a:r>
              <a:rPr lang="en-US" sz="2000" b="1" dirty="0">
                <a:solidFill>
                  <a:srgbClr val="0070C0"/>
                </a:solidFill>
                <a:ea typeface="+mn-lt"/>
                <a:cs typeface="+mn-lt"/>
              </a:rPr>
              <a:t>www.advancedhealth.com/healthy-bytes-initiative </a:t>
            </a:r>
          </a:p>
          <a:p>
            <a:pPr>
              <a:lnSpc>
                <a:spcPct val="85000"/>
              </a:lnSpc>
            </a:pPr>
            <a:r>
              <a:rPr lang="en-US" sz="2000" b="1" dirty="0">
                <a:solidFill>
                  <a:srgbClr val="0070C0"/>
                </a:solidFill>
                <a:ea typeface="+mn-lt"/>
                <a:cs typeface="+mn-lt"/>
              </a:rPr>
              <a:t>www.coosheadfood.coop/join-us </a:t>
            </a:r>
          </a:p>
          <a:p>
            <a:pPr>
              <a:lnSpc>
                <a:spcPct val="85000"/>
              </a:lnSpc>
            </a:pPr>
            <a:r>
              <a:rPr lang="en-US" sz="2000" b="1" dirty="0">
                <a:solidFill>
                  <a:srgbClr val="0070C0"/>
                </a:solidFill>
                <a:ea typeface="+mn-lt"/>
                <a:cs typeface="+mn-lt"/>
              </a:rPr>
              <a:t>https://extension.oregonstate.edu/coos/healthy-families-communities   </a:t>
            </a:r>
          </a:p>
          <a:p>
            <a:pPr algn="ctr">
              <a:lnSpc>
                <a:spcPct val="85000"/>
              </a:lnSpc>
            </a:pPr>
            <a:endParaRPr lang="en-US" sz="2200" b="1" dirty="0">
              <a:cs typeface="Calibr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C61437-F1A0-4F86-E9A3-DA007318A2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14" y="4619028"/>
            <a:ext cx="1182727" cy="117663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FDFAF545-1C03-445C-815F-1B240FDCD281}"/>
              </a:ext>
            </a:extLst>
          </p:cNvPr>
          <p:cNvGrpSpPr/>
          <p:nvPr/>
        </p:nvGrpSpPr>
        <p:grpSpPr>
          <a:xfrm>
            <a:off x="-13494" y="-1"/>
            <a:ext cx="9194008" cy="4434258"/>
            <a:chOff x="-13494" y="-1"/>
            <a:chExt cx="9194008" cy="4356778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1E4F3DA-F76B-42BD-8B2C-138DA6154C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5591"/>
            <a:stretch/>
          </p:blipFill>
          <p:spPr>
            <a:xfrm>
              <a:off x="-13494" y="-1"/>
              <a:ext cx="9194008" cy="4356778"/>
            </a:xfrm>
            <a:prstGeom prst="rect">
              <a:avLst/>
            </a:prstGeom>
          </p:spPr>
        </p:pic>
        <p:sp>
          <p:nvSpPr>
            <p:cNvPr id="15" name="Rectangle 4">
              <a:extLst>
                <a:ext uri="{FF2B5EF4-FFF2-40B4-BE49-F238E27FC236}">
                  <a16:creationId xmlns:a16="http://schemas.microsoft.com/office/drawing/2014/main" id="{4B4C36E8-EE21-4EA9-80AC-DB52397BF8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3494" y="1104560"/>
              <a:ext cx="9180513" cy="1995525"/>
            </a:xfrm>
            <a:prstGeom prst="rect">
              <a:avLst/>
            </a:prstGeom>
            <a:solidFill>
              <a:srgbClr val="33CC33">
                <a:alpha val="54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WordArt 5" descr="Jicama">
              <a:extLst>
                <a:ext uri="{FF2B5EF4-FFF2-40B4-BE49-F238E27FC236}">
                  <a16:creationId xmlns:a16="http://schemas.microsoft.com/office/drawing/2014/main" id="{5636CB46-B14F-4814-8570-FE10360A89AF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278192" y="1599952"/>
              <a:ext cx="6685935" cy="111677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en-US" sz="3600" b="1" kern="10" spc="0" dirty="0">
                  <a:ln w="6350" algn="ctr">
                    <a:solidFill>
                      <a:srgbClr val="D8D8D8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>
                    <a:outerShdw dist="29783" dir="1514402" algn="ctr" rotWithShape="0">
                      <a:srgbClr val="000000">
                        <a:alpha val="50000"/>
                      </a:srgbClr>
                    </a:outerShdw>
                  </a:effectLst>
                  <a:latin typeface="Arial Black" panose="020B0A04020102020204" pitchFamily="34" charset="0"/>
                </a:rPr>
                <a:t>Cassava</a:t>
              </a:r>
            </a:p>
          </p:txBody>
        </p:sp>
      </p:grpSp>
      <p:sp>
        <p:nvSpPr>
          <p:cNvPr id="18" name="Rectangle 28">
            <a:extLst>
              <a:ext uri="{FF2B5EF4-FFF2-40B4-BE49-F238E27FC236}">
                <a16:creationId xmlns:a16="http://schemas.microsoft.com/office/drawing/2014/main" id="{8DD990BC-40C0-43D6-96CD-AB4F04AD08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887081"/>
            <a:ext cx="9180513" cy="991492"/>
          </a:xfrm>
          <a:prstGeom prst="rect">
            <a:avLst/>
          </a:prstGeom>
          <a:solidFill>
            <a:srgbClr val="D9D9D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9FA3D26-0B86-4903-813D-C926F12B82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1816" y="6130241"/>
            <a:ext cx="1742989" cy="55767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CCA5B62-79B1-4624-864F-A8008DDFB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266" y="6130241"/>
            <a:ext cx="1891468" cy="557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C58A3C9-D92F-4271-B9D9-E8EA547022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3677" y="5945896"/>
            <a:ext cx="1818507" cy="912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3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60C105F-3855-7C25-5BF3-036A891BDC20}"/>
              </a:ext>
            </a:extLst>
          </p:cNvPr>
          <p:cNvSpPr/>
          <p:nvPr/>
        </p:nvSpPr>
        <p:spPr>
          <a:xfrm>
            <a:off x="1068158" y="4670658"/>
            <a:ext cx="7297298" cy="102765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>
              <a:lnSpc>
                <a:spcPct val="84000"/>
              </a:lnSpc>
            </a:pPr>
            <a:r>
              <a:rPr lang="en-US" sz="2200" b="1" kern="1400" dirty="0">
                <a:solidFill>
                  <a:srgbClr val="000000"/>
                </a:solidFill>
              </a:rPr>
              <a:t>1/2 cup cooked cassava provides:</a:t>
            </a:r>
          </a:p>
          <a:p>
            <a:pPr>
              <a:lnSpc>
                <a:spcPct val="90000"/>
              </a:lnSpc>
            </a:pPr>
            <a:endParaRPr lang="en-US" sz="300" b="1" kern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688975" indent="-295275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b="1" kern="1400" dirty="0">
                <a:solidFill>
                  <a:srgbClr val="000000"/>
                </a:solidFill>
                <a:latin typeface="Calibri"/>
                <a:cs typeface="Calibri"/>
              </a:rPr>
              <a:t>192 Calories </a:t>
            </a:r>
            <a:endParaRPr lang="en-US" sz="2200" b="1" kern="1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8975" indent="-295275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b="1" kern="1400" dirty="0">
                <a:solidFill>
                  <a:srgbClr val="000000"/>
                </a:solidFill>
                <a:latin typeface="Calibri"/>
                <a:cs typeface="Calibri"/>
              </a:rPr>
              <a:t>1.5 gm protein</a:t>
            </a: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3956305" y="5089572"/>
            <a:ext cx="2280863" cy="434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225425" indent="-225425">
              <a:buFont typeface="Arial" panose="020B0604020202020204" pitchFamily="34" charset="0"/>
              <a:buChar char="•"/>
            </a:pPr>
            <a:r>
              <a:rPr lang="en-US" sz="2200" b="1" dirty="0"/>
              <a:t> 2 gm fiber </a:t>
            </a:r>
          </a:p>
          <a:p>
            <a:pPr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sz="2200" b="1" dirty="0">
              <a:ea typeface="+mn-lt"/>
              <a:cs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65DE57-F0B0-BFD2-FC80-239A579CB4AC}"/>
              </a:ext>
            </a:extLst>
          </p:cNvPr>
          <p:cNvSpPr txBox="1"/>
          <p:nvPr/>
        </p:nvSpPr>
        <p:spPr>
          <a:xfrm>
            <a:off x="6113124" y="5017073"/>
            <a:ext cx="27586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7338" indent="-287338">
              <a:buFont typeface="Arial" panose="020B0604020202020204" pitchFamily="34" charset="0"/>
              <a:buChar char="•"/>
            </a:pPr>
            <a:r>
              <a:rPr lang="en-US" sz="2200" b="1" dirty="0"/>
              <a:t>3 gm fat</a:t>
            </a:r>
          </a:p>
          <a:p>
            <a:pPr marL="287338" indent="-287338">
              <a:buFont typeface="Arial" panose="020B0604020202020204" pitchFamily="34" charset="0"/>
              <a:buChar char="•"/>
            </a:pPr>
            <a:r>
              <a:rPr lang="en-US" sz="2200" b="1" dirty="0"/>
              <a:t>No cholesterol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9481611-CA1F-4CD0-8F17-1243687169AE}"/>
              </a:ext>
            </a:extLst>
          </p:cNvPr>
          <p:cNvGrpSpPr/>
          <p:nvPr/>
        </p:nvGrpSpPr>
        <p:grpSpPr>
          <a:xfrm>
            <a:off x="-13494" y="-1"/>
            <a:ext cx="9194008" cy="4356778"/>
            <a:chOff x="-13494" y="-1"/>
            <a:chExt cx="9194008" cy="4356778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B4D7FAB-FD70-4AA8-8EC0-BB3889F671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5591"/>
            <a:stretch/>
          </p:blipFill>
          <p:spPr>
            <a:xfrm>
              <a:off x="-13494" y="-1"/>
              <a:ext cx="9194008" cy="4356778"/>
            </a:xfrm>
            <a:prstGeom prst="rect">
              <a:avLst/>
            </a:prstGeom>
          </p:spPr>
        </p:pic>
        <p:sp>
          <p:nvSpPr>
            <p:cNvPr id="15" name="Rectangle 4">
              <a:extLst>
                <a:ext uri="{FF2B5EF4-FFF2-40B4-BE49-F238E27FC236}">
                  <a16:creationId xmlns:a16="http://schemas.microsoft.com/office/drawing/2014/main" id="{CCB757AD-5C83-4AB3-9220-785C316063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3494" y="1104560"/>
              <a:ext cx="9180513" cy="1995525"/>
            </a:xfrm>
            <a:prstGeom prst="rect">
              <a:avLst/>
            </a:prstGeom>
            <a:solidFill>
              <a:srgbClr val="33CC33">
                <a:alpha val="54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WordArt 5" descr="Jicama">
              <a:extLst>
                <a:ext uri="{FF2B5EF4-FFF2-40B4-BE49-F238E27FC236}">
                  <a16:creationId xmlns:a16="http://schemas.microsoft.com/office/drawing/2014/main" id="{BA6E9524-4767-4E35-95A0-747991FFBEE5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278192" y="1599952"/>
              <a:ext cx="6685935" cy="111677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en-US" sz="3600" b="1" kern="10" spc="0" dirty="0">
                  <a:ln w="6350" algn="ctr">
                    <a:solidFill>
                      <a:srgbClr val="D8D8D8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>
                    <a:outerShdw dist="29783" dir="1514402" algn="ctr" rotWithShape="0">
                      <a:srgbClr val="000000">
                        <a:alpha val="50000"/>
                      </a:srgbClr>
                    </a:outerShdw>
                  </a:effectLst>
                  <a:latin typeface="Arial Black" panose="020B0A04020102020204" pitchFamily="34" charset="0"/>
                </a:rPr>
                <a:t>Cassava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6360906-8EDA-4C56-9FEC-2C4EDA611542}"/>
              </a:ext>
            </a:extLst>
          </p:cNvPr>
          <p:cNvGrpSpPr/>
          <p:nvPr/>
        </p:nvGrpSpPr>
        <p:grpSpPr>
          <a:xfrm>
            <a:off x="0" y="5936979"/>
            <a:ext cx="9180513" cy="991492"/>
            <a:chOff x="0" y="5936979"/>
            <a:chExt cx="9180513" cy="991492"/>
          </a:xfrm>
        </p:grpSpPr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C8EFB035-1AF4-42D8-8DBB-AE11B79F58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5936979"/>
              <a:ext cx="9180513" cy="991492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Text Box 6">
              <a:extLst>
                <a:ext uri="{FF2B5EF4-FFF2-40B4-BE49-F238E27FC236}">
                  <a16:creationId xmlns:a16="http://schemas.microsoft.com/office/drawing/2014/main" id="{ADBBD7AC-E7D7-4674-BF8F-EA91B220FE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13374" y="6125740"/>
              <a:ext cx="4487898" cy="743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For more information, visit these websites: </a:t>
              </a:r>
            </a:p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  <a:hlinkClick r:id="rId3"/>
                </a:rPr>
                <a:t>www.advancedhealth.com/healthy-bytes-initiative</a:t>
              </a:r>
              <a:endPara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endParaRPr>
            </a:p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1200" dirty="0">
                  <a:solidFill>
                    <a:srgbClr val="000000"/>
                  </a:solidFill>
                  <a:latin typeface="Calibri" panose="020F0502020204030204" pitchFamily="34" charset="0"/>
                </a:rPr>
                <a:t>https://extension.oregonstate.edu/coos/healthy-families-communities</a:t>
              </a:r>
              <a:endPara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endParaRP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BFF8B82C-50BA-4883-856D-1E34EB210F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7956" y="6231891"/>
              <a:ext cx="1359084" cy="434841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08E501DF-05F7-4745-8392-132791835E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6592" y="6220833"/>
              <a:ext cx="1474862" cy="4348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011A61BE-2134-4D6B-AB29-3274BFBC9BD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54672" y="6041208"/>
              <a:ext cx="1311136" cy="6576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23459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60C105F-3855-7C25-5BF3-036A891BDC20}"/>
              </a:ext>
            </a:extLst>
          </p:cNvPr>
          <p:cNvSpPr/>
          <p:nvPr/>
        </p:nvSpPr>
        <p:spPr>
          <a:xfrm>
            <a:off x="-6573" y="4788264"/>
            <a:ext cx="9172722" cy="76944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2200" b="1" kern="1400" dirty="0">
                <a:ln>
                  <a:noFill/>
                </a:ln>
                <a:effectLst/>
              </a:rPr>
              <a:t>Cassava is an e</a:t>
            </a:r>
            <a:r>
              <a:rPr lang="en-US" sz="2200" b="1" dirty="0"/>
              <a:t>xcellent source of  vitamin C</a:t>
            </a:r>
          </a:p>
          <a:p>
            <a:pPr algn="ctr"/>
            <a:r>
              <a:rPr lang="en-US" sz="2200" b="1" dirty="0"/>
              <a:t>that enhances immunity. </a:t>
            </a:r>
            <a:r>
              <a:rPr lang="en-US" dirty="0"/>
              <a:t> 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C730EAC-3FAE-4A11-B258-7E78478EC31A}"/>
              </a:ext>
            </a:extLst>
          </p:cNvPr>
          <p:cNvGrpSpPr/>
          <p:nvPr/>
        </p:nvGrpSpPr>
        <p:grpSpPr>
          <a:xfrm>
            <a:off x="-13494" y="-1"/>
            <a:ext cx="9194008" cy="4356778"/>
            <a:chOff x="-13494" y="-1"/>
            <a:chExt cx="9194008" cy="4356778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8A8DA27-CD60-4ADE-BA62-7C0034D2A0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5591"/>
            <a:stretch/>
          </p:blipFill>
          <p:spPr>
            <a:xfrm>
              <a:off x="-13494" y="-1"/>
              <a:ext cx="9194008" cy="4356778"/>
            </a:xfrm>
            <a:prstGeom prst="rect">
              <a:avLst/>
            </a:prstGeom>
          </p:spPr>
        </p:pic>
        <p:sp>
          <p:nvSpPr>
            <p:cNvPr id="13" name="Rectangle 4">
              <a:extLst>
                <a:ext uri="{FF2B5EF4-FFF2-40B4-BE49-F238E27FC236}">
                  <a16:creationId xmlns:a16="http://schemas.microsoft.com/office/drawing/2014/main" id="{693538B3-DAE9-49CC-9750-DA0A3DBB91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3494" y="1104560"/>
              <a:ext cx="9180513" cy="1995525"/>
            </a:xfrm>
            <a:prstGeom prst="rect">
              <a:avLst/>
            </a:prstGeom>
            <a:solidFill>
              <a:srgbClr val="33CC33">
                <a:alpha val="54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WordArt 5" descr="Jicama">
              <a:extLst>
                <a:ext uri="{FF2B5EF4-FFF2-40B4-BE49-F238E27FC236}">
                  <a16:creationId xmlns:a16="http://schemas.microsoft.com/office/drawing/2014/main" id="{58A60E5D-4C44-4190-AF81-34800AF87246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278192" y="1599952"/>
              <a:ext cx="6685935" cy="111677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en-US" sz="3600" b="1" kern="10" spc="0" dirty="0">
                  <a:ln w="6350" algn="ctr">
                    <a:solidFill>
                      <a:srgbClr val="D8D8D8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>
                    <a:outerShdw dist="29783" dir="1514402" algn="ctr" rotWithShape="0">
                      <a:srgbClr val="000000">
                        <a:alpha val="50000"/>
                      </a:srgbClr>
                    </a:outerShdw>
                  </a:effectLst>
                  <a:latin typeface="Arial Black" panose="020B0A04020102020204" pitchFamily="34" charset="0"/>
                </a:rPr>
                <a:t>Cassava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B1A6D37-F608-47C2-9AD3-1EF29169DEF4}"/>
              </a:ext>
            </a:extLst>
          </p:cNvPr>
          <p:cNvGrpSpPr/>
          <p:nvPr/>
        </p:nvGrpSpPr>
        <p:grpSpPr>
          <a:xfrm>
            <a:off x="0" y="5936979"/>
            <a:ext cx="9180513" cy="991492"/>
            <a:chOff x="0" y="5936979"/>
            <a:chExt cx="9180513" cy="991492"/>
          </a:xfrm>
        </p:grpSpPr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8C23CDE3-17B5-44BF-B18E-0841EF83D8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5936979"/>
              <a:ext cx="9180513" cy="991492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Text Box 6">
              <a:extLst>
                <a:ext uri="{FF2B5EF4-FFF2-40B4-BE49-F238E27FC236}">
                  <a16:creationId xmlns:a16="http://schemas.microsoft.com/office/drawing/2014/main" id="{19594A43-84F5-4176-9E46-8D76B6C2A5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13374" y="6125740"/>
              <a:ext cx="4487898" cy="743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For more information, visit these websites: </a:t>
              </a:r>
            </a:p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  <a:hlinkClick r:id="rId3"/>
                </a:rPr>
                <a:t>www.advancedhealth.com/healthy-bytes-initiative</a:t>
              </a:r>
              <a:endPara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endParaRPr>
            </a:p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1200" dirty="0">
                  <a:solidFill>
                    <a:srgbClr val="000000"/>
                  </a:solidFill>
                  <a:latin typeface="Calibri" panose="020F0502020204030204" pitchFamily="34" charset="0"/>
                </a:rPr>
                <a:t>https://extension.oregonstate.edu/coos/healthy-families-communities</a:t>
              </a:r>
              <a:endPara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D34F615F-02B3-4068-88D1-AB5AE9F755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7956" y="6231891"/>
              <a:ext cx="1359084" cy="434841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FEC65D2D-4AF1-4E0F-9FE3-07DB0238C5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6592" y="6220833"/>
              <a:ext cx="1474862" cy="4348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52D20833-6145-4338-B601-CE21DA2A9CD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54672" y="6041208"/>
              <a:ext cx="1311136" cy="6576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86589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60C105F-3855-7C25-5BF3-036A891BDC20}"/>
              </a:ext>
            </a:extLst>
          </p:cNvPr>
          <p:cNvSpPr/>
          <p:nvPr/>
        </p:nvSpPr>
        <p:spPr>
          <a:xfrm>
            <a:off x="-4615" y="4741195"/>
            <a:ext cx="9144001" cy="104644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2200" b="1" dirty="0"/>
              <a:t>Cassava is a good source of copper </a:t>
            </a:r>
          </a:p>
          <a:p>
            <a:pPr algn="ctr"/>
            <a:r>
              <a:rPr lang="en-US" sz="2200" b="1" dirty="0"/>
              <a:t>for energy production and iron metabolism</a:t>
            </a:r>
            <a:r>
              <a:rPr lang="en-US" dirty="0"/>
              <a:t>. </a:t>
            </a:r>
          </a:p>
          <a:p>
            <a:r>
              <a:rPr lang="en-US" dirty="0"/>
              <a:t> 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472BADC-E4B6-4631-9078-7A1DB1D02808}"/>
              </a:ext>
            </a:extLst>
          </p:cNvPr>
          <p:cNvGrpSpPr/>
          <p:nvPr/>
        </p:nvGrpSpPr>
        <p:grpSpPr>
          <a:xfrm>
            <a:off x="-13494" y="-1"/>
            <a:ext cx="9194008" cy="4356778"/>
            <a:chOff x="-13494" y="-1"/>
            <a:chExt cx="9194008" cy="4356778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B23F6FE-4AC8-4206-AA0E-B082820E2D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5591"/>
            <a:stretch/>
          </p:blipFill>
          <p:spPr>
            <a:xfrm>
              <a:off x="-13494" y="-1"/>
              <a:ext cx="9194008" cy="4356778"/>
            </a:xfrm>
            <a:prstGeom prst="rect">
              <a:avLst/>
            </a:prstGeom>
          </p:spPr>
        </p:pic>
        <p:sp>
          <p:nvSpPr>
            <p:cNvPr id="14" name="Rectangle 4">
              <a:extLst>
                <a:ext uri="{FF2B5EF4-FFF2-40B4-BE49-F238E27FC236}">
                  <a16:creationId xmlns:a16="http://schemas.microsoft.com/office/drawing/2014/main" id="{8B944303-5BE0-4A1F-A818-7F670F4E1C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3494" y="1104560"/>
              <a:ext cx="9180513" cy="1995525"/>
            </a:xfrm>
            <a:prstGeom prst="rect">
              <a:avLst/>
            </a:prstGeom>
            <a:solidFill>
              <a:srgbClr val="33CC33">
                <a:alpha val="54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WordArt 5" descr="Jicama">
              <a:extLst>
                <a:ext uri="{FF2B5EF4-FFF2-40B4-BE49-F238E27FC236}">
                  <a16:creationId xmlns:a16="http://schemas.microsoft.com/office/drawing/2014/main" id="{4E18FF7D-A412-4C0B-B45C-A5F39E86A7B5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278192" y="1599952"/>
              <a:ext cx="6685935" cy="111677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en-US" sz="3600" b="1" kern="10" spc="0" dirty="0">
                  <a:ln w="6350" algn="ctr">
                    <a:solidFill>
                      <a:srgbClr val="D8D8D8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>
                    <a:outerShdw dist="29783" dir="1514402" algn="ctr" rotWithShape="0">
                      <a:srgbClr val="000000">
                        <a:alpha val="50000"/>
                      </a:srgbClr>
                    </a:outerShdw>
                  </a:effectLst>
                  <a:latin typeface="Arial Black" panose="020B0A04020102020204" pitchFamily="34" charset="0"/>
                </a:rPr>
                <a:t>Cassava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DE5082E-FBDE-46C4-A5D4-8F1479C18426}"/>
              </a:ext>
            </a:extLst>
          </p:cNvPr>
          <p:cNvGrpSpPr/>
          <p:nvPr/>
        </p:nvGrpSpPr>
        <p:grpSpPr>
          <a:xfrm>
            <a:off x="0" y="5936979"/>
            <a:ext cx="9180513" cy="991492"/>
            <a:chOff x="0" y="5936979"/>
            <a:chExt cx="9180513" cy="991492"/>
          </a:xfrm>
        </p:grpSpPr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17E0D0C3-120A-445F-A119-42602F5A8F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5936979"/>
              <a:ext cx="9180513" cy="991492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Text Box 6">
              <a:extLst>
                <a:ext uri="{FF2B5EF4-FFF2-40B4-BE49-F238E27FC236}">
                  <a16:creationId xmlns:a16="http://schemas.microsoft.com/office/drawing/2014/main" id="{F6762C39-B8D9-4393-BED2-458675EB80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13374" y="6125740"/>
              <a:ext cx="4487898" cy="743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For more information, visit these websites: </a:t>
              </a:r>
            </a:p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  <a:hlinkClick r:id="rId3"/>
                </a:rPr>
                <a:t>www.advancedhealth.com/healthy-bytes-initiative</a:t>
              </a:r>
              <a:endPara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endParaRPr>
            </a:p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1200" dirty="0">
                  <a:solidFill>
                    <a:srgbClr val="000000"/>
                  </a:solidFill>
                  <a:latin typeface="Calibri" panose="020F0502020204030204" pitchFamily="34" charset="0"/>
                </a:rPr>
                <a:t>https://extension.oregonstate.edu/coos/healthy-families-communities</a:t>
              </a:r>
              <a:endPara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FAF81699-A7B7-42ED-9BA7-01B8EFB054A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7956" y="6231891"/>
              <a:ext cx="1359084" cy="434841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7AAEC322-08CB-41E4-8907-0A2E2BD492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6592" y="6220833"/>
              <a:ext cx="1474862" cy="4348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76EE5CA-50E3-43BE-A0D2-596DF8534C7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54672" y="6041208"/>
              <a:ext cx="1311136" cy="6576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24264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60C105F-3855-7C25-5BF3-036A891BDC20}"/>
              </a:ext>
            </a:extLst>
          </p:cNvPr>
          <p:cNvSpPr/>
          <p:nvPr/>
        </p:nvSpPr>
        <p:spPr>
          <a:xfrm>
            <a:off x="-8738" y="4754687"/>
            <a:ext cx="9143999" cy="104644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2200" b="1" dirty="0"/>
              <a:t>Cassava provides resistant starch which helps regulate blood sugars, </a:t>
            </a:r>
          </a:p>
          <a:p>
            <a:pPr algn="ctr"/>
            <a:r>
              <a:rPr lang="en-US" sz="2200" b="1" dirty="0"/>
              <a:t>feeds healthy gut bacteria and promotes digestive health.</a:t>
            </a:r>
          </a:p>
          <a:p>
            <a:r>
              <a:rPr lang="en-US" dirty="0"/>
              <a:t> 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C201944-2A4E-436C-9DA0-3FD7035B83BA}"/>
              </a:ext>
            </a:extLst>
          </p:cNvPr>
          <p:cNvGrpSpPr/>
          <p:nvPr/>
        </p:nvGrpSpPr>
        <p:grpSpPr>
          <a:xfrm>
            <a:off x="-13494" y="-1"/>
            <a:ext cx="9194008" cy="4356778"/>
            <a:chOff x="-13494" y="-1"/>
            <a:chExt cx="9194008" cy="4356778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1D7ED6B-7F4A-4B7E-9722-9FB99800AB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5591"/>
            <a:stretch/>
          </p:blipFill>
          <p:spPr>
            <a:xfrm>
              <a:off x="-13494" y="-1"/>
              <a:ext cx="9194008" cy="4356778"/>
            </a:xfrm>
            <a:prstGeom prst="rect">
              <a:avLst/>
            </a:prstGeom>
          </p:spPr>
        </p:pic>
        <p:sp>
          <p:nvSpPr>
            <p:cNvPr id="14" name="Rectangle 4">
              <a:extLst>
                <a:ext uri="{FF2B5EF4-FFF2-40B4-BE49-F238E27FC236}">
                  <a16:creationId xmlns:a16="http://schemas.microsoft.com/office/drawing/2014/main" id="{A95EF6DA-ABDE-4238-9143-3A3BA80B94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3494" y="1104560"/>
              <a:ext cx="9180513" cy="1995525"/>
            </a:xfrm>
            <a:prstGeom prst="rect">
              <a:avLst/>
            </a:prstGeom>
            <a:solidFill>
              <a:srgbClr val="33CC33">
                <a:alpha val="54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WordArt 5" descr="Jicama">
              <a:extLst>
                <a:ext uri="{FF2B5EF4-FFF2-40B4-BE49-F238E27FC236}">
                  <a16:creationId xmlns:a16="http://schemas.microsoft.com/office/drawing/2014/main" id="{A9D9DB1D-0556-451E-93C9-E49A690E84C1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278192" y="1599952"/>
              <a:ext cx="6685935" cy="111677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en-US" sz="3600" b="1" kern="10" spc="0" dirty="0">
                  <a:ln w="6350" algn="ctr">
                    <a:solidFill>
                      <a:srgbClr val="D8D8D8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>
                    <a:outerShdw dist="29783" dir="1514402" algn="ctr" rotWithShape="0">
                      <a:srgbClr val="000000">
                        <a:alpha val="50000"/>
                      </a:srgbClr>
                    </a:outerShdw>
                  </a:effectLst>
                  <a:latin typeface="Arial Black" panose="020B0A04020102020204" pitchFamily="34" charset="0"/>
                </a:rPr>
                <a:t>Cassava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7429981-EDFC-4075-AC5C-CA8410605DBD}"/>
              </a:ext>
            </a:extLst>
          </p:cNvPr>
          <p:cNvGrpSpPr/>
          <p:nvPr/>
        </p:nvGrpSpPr>
        <p:grpSpPr>
          <a:xfrm>
            <a:off x="0" y="5936979"/>
            <a:ext cx="9180513" cy="991492"/>
            <a:chOff x="0" y="5936979"/>
            <a:chExt cx="9180513" cy="991492"/>
          </a:xfrm>
        </p:grpSpPr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E34AE0A5-627E-46AA-8568-9816357EFD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5936979"/>
              <a:ext cx="9180513" cy="991492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Text Box 6">
              <a:extLst>
                <a:ext uri="{FF2B5EF4-FFF2-40B4-BE49-F238E27FC236}">
                  <a16:creationId xmlns:a16="http://schemas.microsoft.com/office/drawing/2014/main" id="{E6B9EF14-121A-48F0-878B-9AF47189E7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13374" y="6125740"/>
              <a:ext cx="4487898" cy="743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For more information, visit these websites: </a:t>
              </a:r>
            </a:p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  <a:hlinkClick r:id="rId3"/>
                </a:rPr>
                <a:t>www.advancedhealth.com/healthy-bytes-initiative</a:t>
              </a:r>
              <a:endPara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endParaRPr>
            </a:p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1200" dirty="0">
                  <a:solidFill>
                    <a:srgbClr val="000000"/>
                  </a:solidFill>
                  <a:latin typeface="Calibri" panose="020F0502020204030204" pitchFamily="34" charset="0"/>
                </a:rPr>
                <a:t>https://extension.oregonstate.edu/coos/healthy-families-communities</a:t>
              </a:r>
              <a:endPara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4C3DE202-1A3D-4C31-BA3D-8A812430D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7956" y="6231891"/>
              <a:ext cx="1359084" cy="434841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89EC8DC1-9FC9-4AF3-97A3-CBE236B980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6592" y="6220833"/>
              <a:ext cx="1474862" cy="4348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B9EAC782-9D3E-4439-AB0B-3C9E0CD6E83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54672" y="6041208"/>
              <a:ext cx="1311136" cy="6576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70731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60C105F-3855-7C25-5BF3-036A891BDC20}"/>
              </a:ext>
            </a:extLst>
          </p:cNvPr>
          <p:cNvSpPr/>
          <p:nvPr/>
        </p:nvSpPr>
        <p:spPr>
          <a:xfrm>
            <a:off x="-13494" y="4679264"/>
            <a:ext cx="9143999" cy="76944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2200" b="1" dirty="0"/>
              <a:t>Cassava is higher in calories than white or sweet potato. </a:t>
            </a:r>
          </a:p>
          <a:p>
            <a:pPr algn="ctr"/>
            <a:r>
              <a:rPr lang="en-US" sz="2200" b="1" dirty="0"/>
              <a:t>Enjoy in moderation.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EE9F745-0A0B-4ECD-8B7F-8C93A5C503F9}"/>
              </a:ext>
            </a:extLst>
          </p:cNvPr>
          <p:cNvGrpSpPr/>
          <p:nvPr/>
        </p:nvGrpSpPr>
        <p:grpSpPr>
          <a:xfrm>
            <a:off x="-13494" y="-1"/>
            <a:ext cx="9194008" cy="4356778"/>
            <a:chOff x="-13494" y="-1"/>
            <a:chExt cx="9194008" cy="4356778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C851F2A-252F-4084-A114-4C973FFD99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5591"/>
            <a:stretch/>
          </p:blipFill>
          <p:spPr>
            <a:xfrm>
              <a:off x="-13494" y="-1"/>
              <a:ext cx="9194008" cy="4356778"/>
            </a:xfrm>
            <a:prstGeom prst="rect">
              <a:avLst/>
            </a:prstGeom>
          </p:spPr>
        </p:pic>
        <p:sp>
          <p:nvSpPr>
            <p:cNvPr id="13" name="Rectangle 4">
              <a:extLst>
                <a:ext uri="{FF2B5EF4-FFF2-40B4-BE49-F238E27FC236}">
                  <a16:creationId xmlns:a16="http://schemas.microsoft.com/office/drawing/2014/main" id="{2F11D7FD-6E1F-4BA5-BA5F-7FCCD447B3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3494" y="1104560"/>
              <a:ext cx="9180513" cy="1995525"/>
            </a:xfrm>
            <a:prstGeom prst="rect">
              <a:avLst/>
            </a:prstGeom>
            <a:solidFill>
              <a:srgbClr val="33CC33">
                <a:alpha val="54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WordArt 5" descr="Jicama">
              <a:extLst>
                <a:ext uri="{FF2B5EF4-FFF2-40B4-BE49-F238E27FC236}">
                  <a16:creationId xmlns:a16="http://schemas.microsoft.com/office/drawing/2014/main" id="{1DEB25E2-29FE-4386-BFA5-DE77160E46C9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278192" y="1599952"/>
              <a:ext cx="6685935" cy="111677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en-US" sz="3600" b="1" kern="10" spc="0" dirty="0">
                  <a:ln w="6350" algn="ctr">
                    <a:solidFill>
                      <a:srgbClr val="D8D8D8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>
                    <a:outerShdw dist="29783" dir="1514402" algn="ctr" rotWithShape="0">
                      <a:srgbClr val="000000">
                        <a:alpha val="50000"/>
                      </a:srgbClr>
                    </a:outerShdw>
                  </a:effectLst>
                  <a:latin typeface="Arial Black" panose="020B0A04020102020204" pitchFamily="34" charset="0"/>
                </a:rPr>
                <a:t>Cassava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58390E8-1255-4547-84E2-961BD871B637}"/>
              </a:ext>
            </a:extLst>
          </p:cNvPr>
          <p:cNvGrpSpPr/>
          <p:nvPr/>
        </p:nvGrpSpPr>
        <p:grpSpPr>
          <a:xfrm>
            <a:off x="0" y="5936979"/>
            <a:ext cx="9180513" cy="991492"/>
            <a:chOff x="0" y="5936979"/>
            <a:chExt cx="9180513" cy="991492"/>
          </a:xfrm>
        </p:grpSpPr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6AE743BF-6784-4B95-91E8-8D026DB158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5936979"/>
              <a:ext cx="9180513" cy="991492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Text Box 6">
              <a:extLst>
                <a:ext uri="{FF2B5EF4-FFF2-40B4-BE49-F238E27FC236}">
                  <a16:creationId xmlns:a16="http://schemas.microsoft.com/office/drawing/2014/main" id="{67735E1E-5199-45AF-A3CC-2D7A860F20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13374" y="6125740"/>
              <a:ext cx="4487898" cy="743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For more information, visit these websites: </a:t>
              </a:r>
            </a:p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  <a:hlinkClick r:id="rId3"/>
                </a:rPr>
                <a:t>www.advancedhealth.com/healthy-bytes-initiative</a:t>
              </a:r>
              <a:endPara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endParaRPr>
            </a:p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1200" dirty="0">
                  <a:solidFill>
                    <a:srgbClr val="000000"/>
                  </a:solidFill>
                  <a:latin typeface="Calibri" panose="020F0502020204030204" pitchFamily="34" charset="0"/>
                </a:rPr>
                <a:t>https://extension.oregonstate.edu/coos/healthy-families-communities</a:t>
              </a:r>
              <a:endPara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50658739-8C6F-4E99-AE81-82665800F7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7956" y="6231891"/>
              <a:ext cx="1359084" cy="434841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ECA864D0-00BD-4749-A76D-F658F69282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6592" y="6220833"/>
              <a:ext cx="1474862" cy="4348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4F46A1D6-8FD7-49B7-BD12-3F1BF8BCD65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54672" y="6041208"/>
              <a:ext cx="1311136" cy="6576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21426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60C105F-3855-7C25-5BF3-036A891BDC20}"/>
              </a:ext>
            </a:extLst>
          </p:cNvPr>
          <p:cNvSpPr/>
          <p:nvPr/>
        </p:nvSpPr>
        <p:spPr>
          <a:xfrm>
            <a:off x="0" y="4787648"/>
            <a:ext cx="9143999" cy="76944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2200" b="1" dirty="0"/>
              <a:t>The starch extracted from cassava is called tapioca, </a:t>
            </a:r>
          </a:p>
          <a:p>
            <a:pPr algn="ctr"/>
            <a:r>
              <a:rPr lang="en-US" sz="2200" b="1" dirty="0"/>
              <a:t>and is mostly used for thickening.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5A131C3-2D5E-4B40-A120-B361E36F04F6}"/>
              </a:ext>
            </a:extLst>
          </p:cNvPr>
          <p:cNvGrpSpPr/>
          <p:nvPr/>
        </p:nvGrpSpPr>
        <p:grpSpPr>
          <a:xfrm>
            <a:off x="-13494" y="-1"/>
            <a:ext cx="9194008" cy="4356778"/>
            <a:chOff x="-13494" y="-1"/>
            <a:chExt cx="9194008" cy="4356778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D5F1AF6-4A5A-44CA-BA89-2420C0F81C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5591"/>
            <a:stretch/>
          </p:blipFill>
          <p:spPr>
            <a:xfrm>
              <a:off x="-13494" y="-1"/>
              <a:ext cx="9194008" cy="4356778"/>
            </a:xfrm>
            <a:prstGeom prst="rect">
              <a:avLst/>
            </a:prstGeom>
          </p:spPr>
        </p:pic>
        <p:sp>
          <p:nvSpPr>
            <p:cNvPr id="13" name="Rectangle 4">
              <a:extLst>
                <a:ext uri="{FF2B5EF4-FFF2-40B4-BE49-F238E27FC236}">
                  <a16:creationId xmlns:a16="http://schemas.microsoft.com/office/drawing/2014/main" id="{EE091196-956A-4FD7-BBA5-B7F0B455D6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3494" y="1104560"/>
              <a:ext cx="9180513" cy="1995525"/>
            </a:xfrm>
            <a:prstGeom prst="rect">
              <a:avLst/>
            </a:prstGeom>
            <a:solidFill>
              <a:srgbClr val="33CC33">
                <a:alpha val="54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WordArt 5" descr="Jicama">
              <a:extLst>
                <a:ext uri="{FF2B5EF4-FFF2-40B4-BE49-F238E27FC236}">
                  <a16:creationId xmlns:a16="http://schemas.microsoft.com/office/drawing/2014/main" id="{39237047-2145-4522-B869-3879A3CA2EB9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278192" y="1599952"/>
              <a:ext cx="6685935" cy="111677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en-US" sz="3600" b="1" kern="10" spc="0" dirty="0">
                  <a:ln w="6350" algn="ctr">
                    <a:solidFill>
                      <a:srgbClr val="D8D8D8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>
                    <a:outerShdw dist="29783" dir="1514402" algn="ctr" rotWithShape="0">
                      <a:srgbClr val="000000">
                        <a:alpha val="50000"/>
                      </a:srgbClr>
                    </a:outerShdw>
                  </a:effectLst>
                  <a:latin typeface="Arial Black" panose="020B0A04020102020204" pitchFamily="34" charset="0"/>
                </a:rPr>
                <a:t>Cassava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71E374A-AD6F-422B-9888-38FB45394E74}"/>
              </a:ext>
            </a:extLst>
          </p:cNvPr>
          <p:cNvGrpSpPr/>
          <p:nvPr/>
        </p:nvGrpSpPr>
        <p:grpSpPr>
          <a:xfrm>
            <a:off x="0" y="5936979"/>
            <a:ext cx="9180513" cy="991492"/>
            <a:chOff x="0" y="5936979"/>
            <a:chExt cx="9180513" cy="991492"/>
          </a:xfrm>
        </p:grpSpPr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9E1156E8-ED0C-499B-9C5D-7F483B3043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5936979"/>
              <a:ext cx="9180513" cy="991492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Text Box 6">
              <a:extLst>
                <a:ext uri="{FF2B5EF4-FFF2-40B4-BE49-F238E27FC236}">
                  <a16:creationId xmlns:a16="http://schemas.microsoft.com/office/drawing/2014/main" id="{9E34EC07-74FA-4AC3-9DF6-3B8D3800C5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13374" y="6125740"/>
              <a:ext cx="4487898" cy="743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For more information, visit these websites: </a:t>
              </a:r>
            </a:p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  <a:hlinkClick r:id="rId3"/>
                </a:rPr>
                <a:t>www.advancedhealth.com/healthy-bytes-initiative</a:t>
              </a:r>
              <a:endPara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endParaRPr>
            </a:p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1200" dirty="0">
                  <a:solidFill>
                    <a:srgbClr val="000000"/>
                  </a:solidFill>
                  <a:latin typeface="Calibri" panose="020F0502020204030204" pitchFamily="34" charset="0"/>
                </a:rPr>
                <a:t>https://extension.oregonstate.edu/coos/healthy-families-communities</a:t>
              </a:r>
              <a:endPara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6E4BBC7C-6DE3-4049-BCAF-AF9BE5B05F5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7956" y="6231891"/>
              <a:ext cx="1359084" cy="434841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BFC2F8FB-EE66-419A-BA82-63288330E4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6592" y="6220833"/>
              <a:ext cx="1474862" cy="4348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F157E93-1498-4233-BD09-73FCCE628A0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54672" y="6041208"/>
              <a:ext cx="1311136" cy="6576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54452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60C105F-3855-7C25-5BF3-036A891BDC20}"/>
              </a:ext>
            </a:extLst>
          </p:cNvPr>
          <p:cNvSpPr/>
          <p:nvPr/>
        </p:nvSpPr>
        <p:spPr>
          <a:xfrm>
            <a:off x="0" y="4793613"/>
            <a:ext cx="9143999" cy="76944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2200" b="1" dirty="0"/>
              <a:t>To prepare cassava, peel, chop and soak in water for 48 hours. </a:t>
            </a:r>
          </a:p>
          <a:p>
            <a:pPr algn="ctr"/>
            <a:r>
              <a:rPr lang="en-US" sz="2200" b="1" dirty="0"/>
              <a:t>Then boil, roast or bake like you would potatoes.</a:t>
            </a:r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693B70F-356D-4A3F-A1A3-62E40E254D07}"/>
              </a:ext>
            </a:extLst>
          </p:cNvPr>
          <p:cNvGrpSpPr/>
          <p:nvPr/>
        </p:nvGrpSpPr>
        <p:grpSpPr>
          <a:xfrm>
            <a:off x="-13494" y="-1"/>
            <a:ext cx="9194008" cy="4356778"/>
            <a:chOff x="-13494" y="-1"/>
            <a:chExt cx="9194008" cy="4356778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13BE848-12ED-4B11-9541-23B61D17D6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5591"/>
            <a:stretch/>
          </p:blipFill>
          <p:spPr>
            <a:xfrm>
              <a:off x="-13494" y="-1"/>
              <a:ext cx="9194008" cy="4356778"/>
            </a:xfrm>
            <a:prstGeom prst="rect">
              <a:avLst/>
            </a:prstGeom>
          </p:spPr>
        </p:pic>
        <p:sp>
          <p:nvSpPr>
            <p:cNvPr id="13" name="Rectangle 4">
              <a:extLst>
                <a:ext uri="{FF2B5EF4-FFF2-40B4-BE49-F238E27FC236}">
                  <a16:creationId xmlns:a16="http://schemas.microsoft.com/office/drawing/2014/main" id="{1C11EEE9-65CF-4C4E-88D6-A31BC942F9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3494" y="1104560"/>
              <a:ext cx="9180513" cy="1995525"/>
            </a:xfrm>
            <a:prstGeom prst="rect">
              <a:avLst/>
            </a:prstGeom>
            <a:solidFill>
              <a:srgbClr val="33CC33">
                <a:alpha val="54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WordArt 5" descr="Jicama">
              <a:extLst>
                <a:ext uri="{FF2B5EF4-FFF2-40B4-BE49-F238E27FC236}">
                  <a16:creationId xmlns:a16="http://schemas.microsoft.com/office/drawing/2014/main" id="{6C144621-BD28-4212-996D-7B6BE485EB63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278192" y="1599952"/>
              <a:ext cx="6685935" cy="111677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en-US" sz="3600" b="1" kern="10" spc="0" dirty="0">
                  <a:ln w="6350" algn="ctr">
                    <a:solidFill>
                      <a:srgbClr val="D8D8D8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>
                    <a:outerShdw dist="29783" dir="1514402" algn="ctr" rotWithShape="0">
                      <a:srgbClr val="000000">
                        <a:alpha val="50000"/>
                      </a:srgbClr>
                    </a:outerShdw>
                  </a:effectLst>
                  <a:latin typeface="Arial Black" panose="020B0A04020102020204" pitchFamily="34" charset="0"/>
                </a:rPr>
                <a:t>Cassava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0720A48-2C14-4C94-A3F4-E8A594E6DEE6}"/>
              </a:ext>
            </a:extLst>
          </p:cNvPr>
          <p:cNvGrpSpPr/>
          <p:nvPr/>
        </p:nvGrpSpPr>
        <p:grpSpPr>
          <a:xfrm>
            <a:off x="0" y="5936979"/>
            <a:ext cx="9180513" cy="991492"/>
            <a:chOff x="0" y="5936979"/>
            <a:chExt cx="9180513" cy="991492"/>
          </a:xfrm>
        </p:grpSpPr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081D570-A552-49C5-A575-2F0AA63653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5936979"/>
              <a:ext cx="9180513" cy="991492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Text Box 6">
              <a:extLst>
                <a:ext uri="{FF2B5EF4-FFF2-40B4-BE49-F238E27FC236}">
                  <a16:creationId xmlns:a16="http://schemas.microsoft.com/office/drawing/2014/main" id="{2122B2C1-99F9-40D4-A185-96576E302C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13374" y="6125740"/>
              <a:ext cx="4487898" cy="743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For more information, visit these websites: </a:t>
              </a:r>
            </a:p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  <a:hlinkClick r:id="rId3"/>
                </a:rPr>
                <a:t>www.advancedhealth.com/healthy-bytes-initiative</a:t>
              </a:r>
              <a:endPara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endParaRPr>
            </a:p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1200" dirty="0">
                  <a:solidFill>
                    <a:srgbClr val="000000"/>
                  </a:solidFill>
                  <a:latin typeface="Calibri" panose="020F0502020204030204" pitchFamily="34" charset="0"/>
                </a:rPr>
                <a:t>https://extension.oregonstate.edu/coos/healthy-families-communities</a:t>
              </a:r>
              <a:endPara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4134C3C-5E82-4FF5-B786-BD8389C76FA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7956" y="6231891"/>
              <a:ext cx="1359084" cy="434841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138A1B8C-1F04-40EC-8B8E-182043103E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6592" y="6220833"/>
              <a:ext cx="1474862" cy="4348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D648119D-9E95-47A1-851A-CBFC5A9EC80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54672" y="6041208"/>
              <a:ext cx="1311136" cy="6576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140628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60C105F-3855-7C25-5BF3-036A891BDC20}"/>
              </a:ext>
            </a:extLst>
          </p:cNvPr>
          <p:cNvSpPr/>
          <p:nvPr/>
        </p:nvSpPr>
        <p:spPr>
          <a:xfrm>
            <a:off x="0" y="4604430"/>
            <a:ext cx="9143999" cy="110799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2200" b="1" dirty="0"/>
              <a:t>Toss cubed, cooked cassava in salad, stir fries, omelets or soup. </a:t>
            </a:r>
          </a:p>
          <a:p>
            <a:pPr algn="ctr"/>
            <a:r>
              <a:rPr lang="en-US" sz="2200" b="1" dirty="0"/>
              <a:t>Grate for making cake or puree or mash. </a:t>
            </a:r>
          </a:p>
          <a:p>
            <a:pPr algn="ctr"/>
            <a:r>
              <a:rPr lang="en-US" sz="2200" b="1" dirty="0"/>
              <a:t>Use flour for cakes, crackers, pancakes or tortillas.</a:t>
            </a:r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693B70F-356D-4A3F-A1A3-62E40E254D07}"/>
              </a:ext>
            </a:extLst>
          </p:cNvPr>
          <p:cNvGrpSpPr/>
          <p:nvPr/>
        </p:nvGrpSpPr>
        <p:grpSpPr>
          <a:xfrm>
            <a:off x="-13494" y="-1"/>
            <a:ext cx="9194008" cy="4356778"/>
            <a:chOff x="-13494" y="-1"/>
            <a:chExt cx="9194008" cy="4356778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13BE848-12ED-4B11-9541-23B61D17D6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5591"/>
            <a:stretch/>
          </p:blipFill>
          <p:spPr>
            <a:xfrm>
              <a:off x="-13494" y="-1"/>
              <a:ext cx="9194008" cy="4356778"/>
            </a:xfrm>
            <a:prstGeom prst="rect">
              <a:avLst/>
            </a:prstGeom>
          </p:spPr>
        </p:pic>
        <p:sp>
          <p:nvSpPr>
            <p:cNvPr id="13" name="Rectangle 4">
              <a:extLst>
                <a:ext uri="{FF2B5EF4-FFF2-40B4-BE49-F238E27FC236}">
                  <a16:creationId xmlns:a16="http://schemas.microsoft.com/office/drawing/2014/main" id="{1C11EEE9-65CF-4C4E-88D6-A31BC942F9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3494" y="1104560"/>
              <a:ext cx="9180513" cy="1995525"/>
            </a:xfrm>
            <a:prstGeom prst="rect">
              <a:avLst/>
            </a:prstGeom>
            <a:solidFill>
              <a:srgbClr val="33CC33">
                <a:alpha val="54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WordArt 5" descr="Jicama">
              <a:extLst>
                <a:ext uri="{FF2B5EF4-FFF2-40B4-BE49-F238E27FC236}">
                  <a16:creationId xmlns:a16="http://schemas.microsoft.com/office/drawing/2014/main" id="{6C144621-BD28-4212-996D-7B6BE485EB63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278192" y="1599952"/>
              <a:ext cx="6685935" cy="111677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en-US" sz="3600" b="1" kern="10" spc="0" dirty="0">
                  <a:ln w="6350" algn="ctr">
                    <a:solidFill>
                      <a:srgbClr val="D8D8D8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effectLst>
                    <a:outerShdw dist="29783" dir="1514402" algn="ctr" rotWithShape="0">
                      <a:srgbClr val="000000">
                        <a:alpha val="50000"/>
                      </a:srgbClr>
                    </a:outerShdw>
                  </a:effectLst>
                  <a:latin typeface="Arial Black" panose="020B0A04020102020204" pitchFamily="34" charset="0"/>
                </a:rPr>
                <a:t>Cassava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3B6A25D-710F-42DE-91BC-8C9DEEF46947}"/>
              </a:ext>
            </a:extLst>
          </p:cNvPr>
          <p:cNvGrpSpPr/>
          <p:nvPr/>
        </p:nvGrpSpPr>
        <p:grpSpPr>
          <a:xfrm>
            <a:off x="0" y="5936979"/>
            <a:ext cx="9180513" cy="991492"/>
            <a:chOff x="0" y="5936979"/>
            <a:chExt cx="9180513" cy="991492"/>
          </a:xfrm>
        </p:grpSpPr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F8815DB6-03B2-48A6-938C-FD003B9E08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5936979"/>
              <a:ext cx="9180513" cy="991492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Text Box 6">
              <a:extLst>
                <a:ext uri="{FF2B5EF4-FFF2-40B4-BE49-F238E27FC236}">
                  <a16:creationId xmlns:a16="http://schemas.microsoft.com/office/drawing/2014/main" id="{4F7F8AB5-9C57-40B5-83B1-50DC65EE82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13374" y="6125740"/>
              <a:ext cx="4487898" cy="743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For more information, visit these websites: </a:t>
              </a:r>
            </a:p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  <a:hlinkClick r:id="rId3"/>
                </a:rPr>
                <a:t>www.advancedhealth.com/healthy-bytes-initiative</a:t>
              </a:r>
              <a:endPara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endParaRPr>
            </a:p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1200" dirty="0">
                  <a:solidFill>
                    <a:srgbClr val="000000"/>
                  </a:solidFill>
                  <a:latin typeface="Calibri" panose="020F0502020204030204" pitchFamily="34" charset="0"/>
                </a:rPr>
                <a:t>https://extension.oregonstate.edu/coos/healthy-families-communities</a:t>
              </a:r>
              <a:endPara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FCE9811D-6900-4932-BB3B-2B7E96F0A7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7956" y="6231891"/>
              <a:ext cx="1359084" cy="434841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235F7084-B489-421D-B9EA-561B02E5F3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6592" y="6220833"/>
              <a:ext cx="1474862" cy="4348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7AA7DA1-EFB7-4D26-B8C8-A2691917E0B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54672" y="6041208"/>
              <a:ext cx="1311136" cy="6576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281301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9888</TotalTime>
  <Words>487</Words>
  <Application>Microsoft Office PowerPoint</Application>
  <PresentationFormat>On-screen Show (4:3)</PresentationFormat>
  <Paragraphs>72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Arial Black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Oregon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Polizzi, Stephanie</dc:creator>
  <cp:lastModifiedBy>Polizzi, Stephanie</cp:lastModifiedBy>
  <cp:revision>327</cp:revision>
  <dcterms:created xsi:type="dcterms:W3CDTF">2019-07-30T22:09:55Z</dcterms:created>
  <dcterms:modified xsi:type="dcterms:W3CDTF">2024-02-24T00:59:00Z</dcterms:modified>
</cp:coreProperties>
</file>